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38" r:id="rId3"/>
    <p:sldId id="369" r:id="rId5"/>
    <p:sldId id="256" r:id="rId6"/>
    <p:sldId id="265" r:id="rId7"/>
    <p:sldId id="519" r:id="rId8"/>
    <p:sldId id="520" r:id="rId9"/>
    <p:sldId id="521" r:id="rId10"/>
    <p:sldId id="522" r:id="rId11"/>
    <p:sldId id="549" r:id="rId12"/>
    <p:sldId id="523" r:id="rId13"/>
    <p:sldId id="398" r:id="rId14"/>
    <p:sldId id="529" r:id="rId15"/>
    <p:sldId id="530" r:id="rId16"/>
    <p:sldId id="531" r:id="rId17"/>
    <p:sldId id="532" r:id="rId18"/>
    <p:sldId id="533" r:id="rId19"/>
    <p:sldId id="535" r:id="rId20"/>
    <p:sldId id="537" r:id="rId21"/>
    <p:sldId id="538" r:id="rId22"/>
    <p:sldId id="544" r:id="rId23"/>
    <p:sldId id="548" r:id="rId24"/>
    <p:sldId id="539" r:id="rId25"/>
    <p:sldId id="541" r:id="rId26"/>
    <p:sldId id="540" r:id="rId27"/>
    <p:sldId id="542" r:id="rId28"/>
    <p:sldId id="543" r:id="rId29"/>
    <p:sldId id="406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B25"/>
    <a:srgbClr val="92FCE0"/>
    <a:srgbClr val="8FFFB7"/>
    <a:srgbClr val="E2ABDA"/>
    <a:srgbClr val="C840FA"/>
    <a:srgbClr val="849AE4"/>
    <a:srgbClr val="919DC6"/>
    <a:srgbClr val="9606D2"/>
    <a:srgbClr val="B708F8"/>
    <a:srgbClr val="EAC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590" y="82"/>
      </p:cViewPr>
      <p:guideLst>
        <p:guide orient="horz" pos="1828"/>
        <p:guide pos="2923"/>
        <p:guide orient="horz" pos="23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6066C-C4B8-48FB-81C3-7F28F3B4B7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1A89E-7EF1-48D6-B99B-04A996EF84C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7C694-636D-4773-85CE-96DBCE09CD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5853-6D4D-4285-9BAE-B3F9C5535A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5853-6D4D-4285-9BAE-B3F9C5535A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5853-6D4D-4285-9BAE-B3F9C5535A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5853-6D4D-4285-9BAE-B3F9C5535A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5853-6D4D-4285-9BAE-B3F9C5535A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5853-6D4D-4285-9BAE-B3F9C5535A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5853-6D4D-4285-9BAE-B3F9C5535A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5853-6D4D-4285-9BAE-B3F9C5535A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5853-6D4D-4285-9BAE-B3F9C5535A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5853-6D4D-4285-9BAE-B3F9C5535A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5853-6D4D-4285-9BAE-B3F9C5535A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5853-6D4D-4285-9BAE-B3F9C5535A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5853-6D4D-4285-9BAE-B3F9C5535A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7C694-636D-4773-85CE-96DBCE09CD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5853-6D4D-4285-9BAE-B3F9C5535A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5853-6D4D-4285-9BAE-B3F9C5535A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5853-6D4D-4285-9BAE-B3F9C5535A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5853-6D4D-4285-9BAE-B3F9C5535A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5853-6D4D-4285-9BAE-B3F9C5535A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5853-6D4D-4285-9BAE-B3F9C5535A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5853-6D4D-4285-9BAE-B3F9C5535A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FAC1-E0A1-4789-997B-CA41903183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1F3-25B3-4E92-BF71-B64D03713C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FAC1-E0A1-4789-997B-CA41903183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1F3-25B3-4E92-BF71-B64D03713C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FAC1-E0A1-4789-997B-CA41903183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1F3-25B3-4E92-BF71-B64D03713C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FAC1-E0A1-4789-997B-CA41903183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1F3-25B3-4E92-BF71-B64D03713C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FAC1-E0A1-4789-997B-CA41903183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1F3-25B3-4E92-BF71-B64D03713C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58621" y="147700"/>
            <a:ext cx="8826759" cy="4848100"/>
            <a:chOff x="332509" y="415636"/>
            <a:chExt cx="11554691" cy="6026727"/>
          </a:xfrm>
        </p:grpSpPr>
        <p:sp>
          <p:nvSpPr>
            <p:cNvPr id="2" name="矩形 1"/>
            <p:cNvSpPr/>
            <p:nvPr userDrawn="1"/>
          </p:nvSpPr>
          <p:spPr>
            <a:xfrm>
              <a:off x="332509" y="415636"/>
              <a:ext cx="11554691" cy="602672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" name="矩形 3"/>
            <p:cNvSpPr/>
            <p:nvPr userDrawn="1"/>
          </p:nvSpPr>
          <p:spPr>
            <a:xfrm>
              <a:off x="588818" y="613437"/>
              <a:ext cx="11042073" cy="5631124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FAC1-E0A1-4789-997B-CA41903183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1F3-25B3-4E92-BF71-B64D03713C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FAC1-E0A1-4789-997B-CA41903183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1F3-25B3-4E92-BF71-B64D03713C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FAC1-E0A1-4789-997B-CA41903183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1F3-25B3-4E92-BF71-B64D03713C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FAC1-E0A1-4789-997B-CA41903183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1F3-25B3-4E92-BF71-B64D03713C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FAC1-E0A1-4789-997B-CA41903183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1F3-25B3-4E92-BF71-B64D03713C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FAC1-E0A1-4789-997B-CA41903183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1F3-25B3-4E92-BF71-B64D03713C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1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/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6FAC1-E0A1-4789-997B-CA41903183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B41F3-25B3-4E92-BF71-B64D03713C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思源黑体 CN Medium" panose="020B0600000000000000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4.png"/><Relationship Id="rId16" Type="http://schemas.openxmlformats.org/officeDocument/2006/relationships/image" Target="../media/image3.png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16510"/>
            <a:ext cx="9144000" cy="5150485"/>
          </a:xfrm>
          <a:prstGeom prst="rect">
            <a:avLst/>
          </a:prstGeom>
          <a:solidFill>
            <a:schemeClr val="accent5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527810"/>
            <a:ext cx="9144000" cy="2190115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4" name="îṡḻiďé"/>
          <p:cNvGrpSpPr/>
          <p:nvPr/>
        </p:nvGrpSpPr>
        <p:grpSpPr>
          <a:xfrm>
            <a:off x="577579" y="1773242"/>
            <a:ext cx="27000" cy="1350000"/>
            <a:chOff x="660400" y="2324100"/>
            <a:chExt cx="45719" cy="2143144"/>
          </a:xfrm>
        </p:grpSpPr>
        <p:sp>
          <p:nvSpPr>
            <p:cNvPr id="5" name="iṧļïḓe"/>
            <p:cNvSpPr/>
            <p:nvPr/>
          </p:nvSpPr>
          <p:spPr>
            <a:xfrm>
              <a:off x="660400" y="2324100"/>
              <a:ext cx="45719" cy="60778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6" name="ïşḻîḓê"/>
            <p:cNvSpPr/>
            <p:nvPr/>
          </p:nvSpPr>
          <p:spPr>
            <a:xfrm>
              <a:off x="660400" y="3091779"/>
              <a:ext cx="45719" cy="6077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7" name="ïš1íďé"/>
            <p:cNvSpPr/>
            <p:nvPr/>
          </p:nvSpPr>
          <p:spPr>
            <a:xfrm>
              <a:off x="660400" y="3859458"/>
              <a:ext cx="45719" cy="60778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10" name="ïśľíḍê"/>
          <p:cNvSpPr txBox="1"/>
          <p:nvPr/>
        </p:nvSpPr>
        <p:spPr>
          <a:xfrm>
            <a:off x="883285" y="1871980"/>
            <a:ext cx="6988175" cy="1372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300" dirty="0">
                <a:solidFill>
                  <a:srgbClr val="FFB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charset="-122"/>
                <a:ea typeface="华文新魏" panose="02010800040101010101" charset="-122"/>
                <a:sym typeface="思源黑体 CN Medium" panose="020B0600000000000000" pitchFamily="34" charset="-122"/>
              </a:rPr>
              <a:t>“</a:t>
            </a:r>
            <a:r>
              <a:rPr lang="zh-CN" altLang="en-US" sz="3300" dirty="0">
                <a:solidFill>
                  <a:srgbClr val="FFB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charset="-122"/>
                <a:ea typeface="华文新魏" panose="02010800040101010101" charset="-122"/>
                <a:sym typeface="思源黑体 CN Medium" panose="020B0600000000000000" pitchFamily="34" charset="-122"/>
              </a:rPr>
              <a:t>健康中国  健步前行</a:t>
            </a:r>
            <a:r>
              <a:rPr lang="en-US" altLang="zh-CN" sz="3300" dirty="0">
                <a:solidFill>
                  <a:srgbClr val="FFB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charset="-122"/>
                <a:ea typeface="华文新魏" panose="02010800040101010101" charset="-122"/>
                <a:sym typeface="思源黑体 CN Medium" panose="020B0600000000000000" pitchFamily="34" charset="-122"/>
              </a:rPr>
              <a:t>”</a:t>
            </a:r>
            <a:endParaRPr sz="3300" dirty="0">
              <a:solidFill>
                <a:srgbClr val="FFBB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charset="-122"/>
              <a:ea typeface="华文新魏" panose="02010800040101010101" charset="-122"/>
              <a:sym typeface="思源黑体 CN Medium" panose="020B0600000000000000" pitchFamily="34" charset="-122"/>
            </a:endParaRPr>
          </a:p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charset="-122"/>
                <a:ea typeface="华文新魏" panose="02010800040101010101" charset="-122"/>
                <a:sym typeface="思源黑体 CN Medium" panose="020B0600000000000000" pitchFamily="34" charset="-122"/>
              </a:rPr>
              <a:t>——</a:t>
            </a:r>
            <a:r>
              <a:rPr lang="zh-CN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charset="-122"/>
                <a:ea typeface="华文新魏" panose="02010800040101010101" charset="-122"/>
                <a:sym typeface="思源黑体 CN Medium" panose="020B0600000000000000" pitchFamily="34" charset="-122"/>
              </a:rPr>
              <a:t>基于深度学习框架的知识图谱与个性化推荐系统模型构建</a:t>
            </a:r>
            <a:endParaRPr lang="zh-CN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charset="-122"/>
              <a:ea typeface="华文新魏" panose="02010800040101010101" charset="-122"/>
              <a:sym typeface="思源黑体 CN Medium" panose="020B0600000000000000" pitchFamily="34" charset="-122"/>
            </a:endParaRPr>
          </a:p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charset="-122"/>
                <a:ea typeface="华文新魏" panose="02010800040101010101" charset="-122"/>
                <a:sym typeface="思源黑体 CN Medium" panose="020B0600000000000000" pitchFamily="34" charset="-122"/>
              </a:rPr>
              <a:t>（以</a:t>
            </a:r>
            <a:r>
              <a:rPr lang="zh-CN" sz="1800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charset="-122"/>
                <a:ea typeface="华文新魏" panose="02010800040101010101" charset="-122"/>
                <a:sym typeface="思源黑体 CN Medium" panose="020B0600000000000000" pitchFamily="34" charset="-122"/>
              </a:rPr>
              <a:t>网络</a:t>
            </a:r>
            <a:r>
              <a:rPr lang="zh-CN" sz="1800" u="sng" dirty="0">
                <a:solidFill>
                  <a:srgbClr val="FFB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charset="-122"/>
                <a:ea typeface="华文新魏" panose="02010800040101010101" charset="-122"/>
                <a:sym typeface="思源黑体 CN Medium" panose="020B0600000000000000" pitchFamily="34" charset="-122"/>
              </a:rPr>
              <a:t>健康信息的推荐模型</a:t>
            </a:r>
            <a:r>
              <a:rPr lang="zh-CN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charset="-122"/>
                <a:ea typeface="华文新魏" panose="02010800040101010101" charset="-122"/>
                <a:sym typeface="思源黑体 CN Medium" panose="020B0600000000000000" pitchFamily="34" charset="-122"/>
              </a:rPr>
              <a:t>为例）</a:t>
            </a:r>
            <a:endParaRPr lang="zh-CN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charset="-122"/>
              <a:ea typeface="华文新魏" panose="02010800040101010101" charset="-122"/>
              <a:sym typeface="思源黑体 CN Medium" panose="020B0600000000000000" pitchFamily="34" charset="-122"/>
            </a:endParaRPr>
          </a:p>
        </p:txBody>
      </p:sp>
      <p:pic>
        <p:nvPicPr>
          <p:cNvPr id="9" name="图片 8" descr="10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45" y="126365"/>
            <a:ext cx="600984" cy="612000"/>
          </a:xfrm>
          <a:prstGeom prst="rect">
            <a:avLst/>
          </a:prstGeom>
          <a:effectLst/>
        </p:spPr>
      </p:pic>
      <p:pic>
        <p:nvPicPr>
          <p:cNvPr id="3" name="图片 2" descr="200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112395"/>
            <a:ext cx="655320" cy="651510"/>
          </a:xfrm>
          <a:prstGeom prst="rect">
            <a:avLst/>
          </a:prstGeom>
        </p:spPr>
      </p:pic>
      <p:sp>
        <p:nvSpPr>
          <p:cNvPr id="14" name="îşḷïḍê"/>
          <p:cNvSpPr txBox="1"/>
          <p:nvPr/>
        </p:nvSpPr>
        <p:spPr>
          <a:xfrm>
            <a:off x="2691765" y="3006725"/>
            <a:ext cx="3639820" cy="65024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思源黑体 CN Medium" panose="020B0600000000000000" pitchFamily="34" charset="-122"/>
              </a:rPr>
              <a:t>答辩人：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思源黑体 CN Medium" panose="020B0600000000000000" pitchFamily="34" charset="-122"/>
              </a:rPr>
              <a:t>2053182 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思源黑体 CN Medium" panose="020B0600000000000000" pitchFamily="34" charset="-122"/>
              </a:rPr>
              <a:t>王润霖 信息安全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  <a:sym typeface="思源黑体 CN Medium" panose="020B0600000000000000" pitchFamily="34" charset="-122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思源黑体 CN Medium" panose="020B0600000000000000" pitchFamily="34" charset="-122"/>
              </a:rPr>
              <a:t>小组成员：王润霖、郑浩、鲍宇轩、赵烨、孔天诚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  <a:sym typeface="思源黑体 CN Medium" panose="020B0600000000000000" pitchFamily="34" charset="-122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思源黑体 CN Medium" panose="020B0600000000000000" pitchFamily="34" charset="-122"/>
              </a:rPr>
              <a:t>指导老师：张婉婷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  <a:sym typeface="思源黑体 CN Medium" panose="020B0600000000000000" pitchFamily="34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57625" y="490855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effectLst/>
                <a:latin typeface="黑体" panose="02010609060101010101" charset="-122"/>
                <a:ea typeface="黑体" panose="02010609060101010101" charset="-122"/>
              </a:rPr>
              <a:t>1.</a:t>
            </a:r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研究背景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403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88645" y="1128395"/>
            <a:ext cx="74168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1.2</a:t>
            </a:r>
            <a:endParaRPr lang="en-US" altLang="zh-CN" sz="24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987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30325" y="1205230"/>
            <a:ext cx="61023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1400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研究意义</a:t>
            </a:r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 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1427061" y="1572260"/>
            <a:ext cx="1286811" cy="3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i="1">
              <a:solidFill>
                <a:srgbClr val="497C7D"/>
              </a:solidFill>
              <a:effectLst/>
              <a:latin typeface="字魂创中黑" panose="00000500000000000000" charset="-122"/>
              <a:ea typeface="字魂创中黑" panose="000005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30325" y="1666240"/>
            <a:ext cx="73329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现实意义</a:t>
            </a:r>
            <a:r>
              <a:rPr 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endParaRPr lang="zh-CN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提高网络健康信息推荐服务质量。</a:t>
            </a:r>
            <a:endParaRPr lang="zh-CN" sz="12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良好的信息推荐系统应当兼顾准确性、实时性与多样性。</a:t>
            </a:r>
            <a:r>
              <a:rPr lang="zh-CN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在分析大量用户行为数据的基础上，深入挖掘用户潜在健康信息需求，为构建相应的推荐模型和方法、提升网络健康信息推荐的准确性与有效性提供重要依据。</a:t>
            </a:r>
            <a:endParaRPr lang="zh-CN" sz="1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 descr="10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345" y="126365"/>
            <a:ext cx="600984" cy="612000"/>
          </a:xfrm>
          <a:prstGeom prst="rect">
            <a:avLst/>
          </a:prstGeom>
          <a:effectLst/>
        </p:spPr>
      </p:pic>
      <p:pic>
        <p:nvPicPr>
          <p:cNvPr id="5" name="图片 4" descr="20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12395"/>
            <a:ext cx="655320" cy="6515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945" y="2976880"/>
            <a:ext cx="3098165" cy="1638935"/>
          </a:xfrm>
          <a:prstGeom prst="rect">
            <a:avLst/>
          </a:prstGeom>
          <a:ln w="9525" cmpd="sng">
            <a:solidFill>
              <a:schemeClr val="tx1"/>
            </a:solidFill>
            <a:prstDash val="solid"/>
          </a:ln>
          <a:effectLst>
            <a:outerShdw blurRad="50800" dist="762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-矩形 7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>
            <p:custDataLst>
              <p:tags r:id="rId1"/>
            </p:custDataLst>
          </p:nvPr>
        </p:nvSpPr>
        <p:spPr>
          <a:xfrm>
            <a:off x="2820035" y="2760980"/>
            <a:ext cx="353822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400" dirty="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  <a:sym typeface="Calibri" panose="020F0502020204030204" pitchFamily="34" charset="0"/>
              </a:rPr>
              <a:t>实现方案 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  <a:sym typeface="Calibri" panose="020F0502020204030204" pitchFamily="34" charset="0"/>
              </a:rPr>
              <a:t>| 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  <a:sym typeface="Calibri" panose="020F0502020204030204" pitchFamily="34" charset="0"/>
              </a:rPr>
              <a:t>特色与创新点</a:t>
            </a:r>
            <a:endParaRPr lang="zh-CN" altLang="en-US" sz="1400" dirty="0"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PA-矩形 1"/>
          <p:cNvSpPr/>
          <p:nvPr>
            <p:custDataLst>
              <p:tags r:id="rId2"/>
            </p:custDataLst>
          </p:nvPr>
        </p:nvSpPr>
        <p:spPr>
          <a:xfrm>
            <a:off x="2224767" y="1698171"/>
            <a:ext cx="4694465" cy="1861457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图片 8" descr="100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45" y="126365"/>
            <a:ext cx="600984" cy="612000"/>
          </a:xfrm>
          <a:prstGeom prst="rect">
            <a:avLst/>
          </a:prstGeom>
          <a:effectLst/>
        </p:spPr>
      </p:pic>
      <p:pic>
        <p:nvPicPr>
          <p:cNvPr id="3" name="图片 2" descr="200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" y="112395"/>
            <a:ext cx="655320" cy="651510"/>
          </a:xfrm>
          <a:prstGeom prst="rect">
            <a:avLst/>
          </a:prstGeom>
        </p:spPr>
      </p:pic>
      <p:sp>
        <p:nvSpPr>
          <p:cNvPr id="4" name="PA-xm666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09265" y="2066290"/>
            <a:ext cx="3274060" cy="5835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dist" defTabSz="386080" fontAlgn="base">
              <a:spcBef>
                <a:spcPct val="0"/>
              </a:spcBef>
              <a:spcAft>
                <a:spcPct val="0"/>
              </a:spcAft>
              <a:tabLst>
                <a:tab pos="1611630" algn="l"/>
              </a:tabLst>
            </a:pPr>
            <a:r>
              <a:rPr lang="zh-CN" altLang="en-US" sz="3200" spc="-113" dirty="0"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二、研究方案</a:t>
            </a:r>
            <a:endParaRPr lang="zh-CN" altLang="en-US" sz="3200" spc="-113" dirty="0">
              <a:latin typeface="黑体" panose="02010609060101010101" charset="-122"/>
              <a:ea typeface="黑体" panose="02010609060101010101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57625" y="490855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effectLst/>
                <a:latin typeface="黑体" panose="02010609060101010101" charset="-122"/>
                <a:ea typeface="黑体" panose="02010609060101010101" charset="-122"/>
              </a:rPr>
              <a:t>2.</a:t>
            </a:r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研究方案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403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88645" y="1128395"/>
            <a:ext cx="74168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2.1</a:t>
            </a:r>
            <a:endParaRPr lang="en-US" altLang="zh-CN" sz="24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987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22070" y="1173480"/>
            <a:ext cx="61023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实现方案 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1427061" y="1572260"/>
            <a:ext cx="1286811" cy="3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i="1">
              <a:solidFill>
                <a:srgbClr val="497C7D"/>
              </a:solidFill>
              <a:effectLst/>
              <a:latin typeface="字魂创中黑" panose="00000500000000000000" charset="-122"/>
              <a:ea typeface="字魂创中黑" panose="000005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30325" y="1666240"/>
            <a:ext cx="67697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设计基于用户行为的</a:t>
            </a: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网络</a:t>
            </a:r>
            <a:r>
              <a:rPr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健康信息推荐方法体系</a:t>
            </a: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分别是</a:t>
            </a: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endParaRPr lang="zh-CN" sz="1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针对用户标注行为，研究基于社会化标签挖掘的</a:t>
            </a:r>
            <a:r>
              <a:rPr lang="zh-CN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网络</a:t>
            </a:r>
            <a:r>
              <a:rPr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健康信息内容推荐方法，以提高健康信息推荐的精准性和实时性</a:t>
            </a:r>
            <a:r>
              <a:rPr lang="zh-CN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sz="1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针对用户关系行为，研究基于主题和多重信任关系的</a:t>
            </a:r>
            <a:r>
              <a:rPr lang="zh-CN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网络</a:t>
            </a:r>
            <a:r>
              <a:rPr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健康信息协同过滤推荐方法，以提高协同过滤推荐的质量和准确性</a:t>
            </a:r>
            <a:r>
              <a:rPr lang="zh-CN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sz="1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针对用户发布行为和交互行为，研究基于语义和用户间交互关系的多样性与个性化推荐方法，以提高推荐结果的多样性与个性化。</a:t>
            </a:r>
            <a:endParaRPr sz="1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最后</a:t>
            </a:r>
            <a:r>
              <a:rPr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，以</a:t>
            </a:r>
            <a:r>
              <a:rPr lang="zh-CN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网络信息发布平台</a:t>
            </a:r>
            <a:r>
              <a:rPr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为数据采集对象，通过采集健康领域信息构建实验数据集，通过对比实验进行相关方法的有效性验证。</a:t>
            </a:r>
            <a:endParaRPr sz="1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 descr="10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345" y="126365"/>
            <a:ext cx="600984" cy="612000"/>
          </a:xfrm>
          <a:prstGeom prst="rect">
            <a:avLst/>
          </a:prstGeom>
          <a:effectLst/>
        </p:spPr>
      </p:pic>
      <p:pic>
        <p:nvPicPr>
          <p:cNvPr id="5" name="图片 4" descr="20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12395"/>
            <a:ext cx="655320" cy="6515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57625" y="490855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effectLst/>
                <a:latin typeface="黑体" panose="02010609060101010101" charset="-122"/>
                <a:ea typeface="黑体" panose="02010609060101010101" charset="-122"/>
              </a:rPr>
              <a:t>2.</a:t>
            </a:r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研究方案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403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88645" y="1128395"/>
            <a:ext cx="74168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2.1</a:t>
            </a:r>
            <a:endParaRPr lang="en-US" altLang="zh-CN" sz="24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987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22070" y="1173480"/>
            <a:ext cx="61023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实现方案 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1427061" y="1572260"/>
            <a:ext cx="1286811" cy="3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i="1">
              <a:solidFill>
                <a:srgbClr val="497C7D"/>
              </a:solidFill>
              <a:effectLst/>
              <a:latin typeface="字魂创中黑" panose="00000500000000000000" charset="-122"/>
              <a:ea typeface="字魂创中黑" panose="000005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30325" y="1588770"/>
            <a:ext cx="67697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针对用户标注行为，研究基于社会化标签挖掘的</a:t>
            </a: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网络</a:t>
            </a:r>
            <a:r>
              <a:rPr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健康信息内容推荐方法，以提高健康信息推荐的精准性和实时性</a:t>
            </a: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sz="1200" dirty="0">
              <a:solidFill>
                <a:schemeClr val="bg1">
                  <a:lumMod val="7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 descr="10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345" y="126365"/>
            <a:ext cx="600984" cy="612000"/>
          </a:xfrm>
          <a:prstGeom prst="rect">
            <a:avLst/>
          </a:prstGeom>
          <a:effectLst/>
        </p:spPr>
      </p:pic>
      <p:pic>
        <p:nvPicPr>
          <p:cNvPr id="5" name="图片 4" descr="20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12395"/>
            <a:ext cx="655320" cy="6515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255" y="2233930"/>
            <a:ext cx="5572125" cy="2576830"/>
          </a:xfrm>
          <a:prstGeom prst="rect">
            <a:avLst/>
          </a:prstGeom>
          <a:ln w="9525" cmpd="sng">
            <a:solidFill>
              <a:schemeClr val="tx1"/>
            </a:solidFill>
            <a:prstDash val="solid"/>
          </a:ln>
          <a:effectLst>
            <a:outerShdw blurRad="50800" dist="762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57625" y="490855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effectLst/>
                <a:latin typeface="黑体" panose="02010609060101010101" charset="-122"/>
                <a:ea typeface="黑体" panose="02010609060101010101" charset="-122"/>
              </a:rPr>
              <a:t>2.</a:t>
            </a:r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研究方案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403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88645" y="1128395"/>
            <a:ext cx="74168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2.1</a:t>
            </a:r>
            <a:endParaRPr lang="en-US" altLang="zh-CN" sz="24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987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22070" y="1173480"/>
            <a:ext cx="61023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实现方案 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1427061" y="1572260"/>
            <a:ext cx="1286811" cy="3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i="1">
              <a:solidFill>
                <a:srgbClr val="497C7D"/>
              </a:solidFill>
              <a:effectLst/>
              <a:latin typeface="字魂创中黑" panose="00000500000000000000" charset="-122"/>
              <a:ea typeface="字魂创中黑" panose="000005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30325" y="1666240"/>
            <a:ext cx="67697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针对用户关系行为，研究基于主题和多重信任关系的</a:t>
            </a: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网络</a:t>
            </a:r>
            <a:r>
              <a:rPr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健康信息协同过滤推荐方法，以提高协同过滤推荐的质量和准确性</a:t>
            </a: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sz="1200" dirty="0">
              <a:solidFill>
                <a:schemeClr val="bg1">
                  <a:lumMod val="7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 descr="10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345" y="126365"/>
            <a:ext cx="600984" cy="612000"/>
          </a:xfrm>
          <a:prstGeom prst="rect">
            <a:avLst/>
          </a:prstGeom>
          <a:effectLst/>
        </p:spPr>
      </p:pic>
      <p:pic>
        <p:nvPicPr>
          <p:cNvPr id="5" name="图片 4" descr="20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12395"/>
            <a:ext cx="655320" cy="6515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835" y="2256790"/>
            <a:ext cx="4926330" cy="2544445"/>
          </a:xfrm>
          <a:prstGeom prst="rect">
            <a:avLst/>
          </a:prstGeom>
          <a:ln w="9525" cmpd="sng">
            <a:solidFill>
              <a:schemeClr val="tx1"/>
            </a:solidFill>
            <a:prstDash val="solid"/>
          </a:ln>
          <a:effectLst>
            <a:outerShdw blurRad="50800" dist="762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57625" y="490855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effectLst/>
                <a:latin typeface="黑体" panose="02010609060101010101" charset="-122"/>
                <a:ea typeface="黑体" panose="02010609060101010101" charset="-122"/>
              </a:rPr>
              <a:t>2.</a:t>
            </a:r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研究方案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403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88645" y="1128395"/>
            <a:ext cx="74168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2.1</a:t>
            </a:r>
            <a:endParaRPr lang="en-US" altLang="zh-CN" sz="24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987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22070" y="1173480"/>
            <a:ext cx="61023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实现方案 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1427061" y="1572260"/>
            <a:ext cx="1286811" cy="3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i="1">
              <a:solidFill>
                <a:srgbClr val="497C7D"/>
              </a:solidFill>
              <a:effectLst/>
              <a:latin typeface="字魂创中黑" panose="00000500000000000000" charset="-122"/>
              <a:ea typeface="字魂创中黑" panose="000005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30325" y="1666240"/>
            <a:ext cx="67697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针对用户发布行为和交互行为，研究基于语义和用户间交互关系的多样性与个性化推荐方法，以提高推荐结果的多样性与个性化。</a:t>
            </a:r>
            <a:endParaRPr sz="1200" dirty="0">
              <a:solidFill>
                <a:schemeClr val="bg1">
                  <a:lumMod val="7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 descr="10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345" y="126365"/>
            <a:ext cx="600984" cy="612000"/>
          </a:xfrm>
          <a:prstGeom prst="rect">
            <a:avLst/>
          </a:prstGeom>
          <a:effectLst/>
        </p:spPr>
      </p:pic>
      <p:pic>
        <p:nvPicPr>
          <p:cNvPr id="5" name="图片 4" descr="20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12395"/>
            <a:ext cx="655320" cy="6515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680" y="2311400"/>
            <a:ext cx="3965575" cy="2458085"/>
          </a:xfrm>
          <a:prstGeom prst="rect">
            <a:avLst/>
          </a:prstGeom>
          <a:ln w="9525" cmpd="sng">
            <a:solidFill>
              <a:schemeClr val="tx1"/>
            </a:solidFill>
            <a:prstDash val="solid"/>
          </a:ln>
          <a:effectLst>
            <a:outerShdw blurRad="50800" dist="762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57625" y="490855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effectLst/>
                <a:latin typeface="黑体" panose="02010609060101010101" charset="-122"/>
                <a:ea typeface="黑体" panose="02010609060101010101" charset="-122"/>
              </a:rPr>
              <a:t>2.</a:t>
            </a:r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研究方案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403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88645" y="1128395"/>
            <a:ext cx="74168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2.1</a:t>
            </a:r>
            <a:endParaRPr lang="en-US" altLang="zh-CN" sz="24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987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22070" y="1173480"/>
            <a:ext cx="61023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实现方案 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1427061" y="1572260"/>
            <a:ext cx="1286811" cy="3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i="1">
              <a:solidFill>
                <a:srgbClr val="497C7D"/>
              </a:solidFill>
              <a:effectLst/>
              <a:latin typeface="字魂创中黑" panose="00000500000000000000" charset="-122"/>
              <a:ea typeface="字魂创中黑" panose="000005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30325" y="1666240"/>
            <a:ext cx="67697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设计基于用户行为的</a:t>
            </a: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网络</a:t>
            </a:r>
            <a:r>
              <a:rPr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健康信息推荐方法体系</a:t>
            </a: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分别是</a:t>
            </a:r>
            <a:r>
              <a:rPr 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endParaRPr lang="zh-CN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针对用户标注行为，研究基于社会化标签挖掘的</a:t>
            </a:r>
            <a:r>
              <a:rPr 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网络</a:t>
            </a:r>
            <a:r>
              <a:rPr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健康信息内容推荐方法，以提高健康信息推荐的精准性和实时性</a:t>
            </a:r>
            <a:r>
              <a:rPr 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针对用户关系行为，研究基于主题和多重信任关系的</a:t>
            </a:r>
            <a:r>
              <a:rPr 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网络</a:t>
            </a:r>
            <a:r>
              <a:rPr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健康信息协同过滤推荐方法，以提高协同过滤推荐的质量和准确性</a:t>
            </a:r>
            <a:r>
              <a:rPr 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针对用户发布行为和交互行为，研究基于语义和用户间交互关系的多样性与个性化推荐方法，以提高推荐结果的多样性与个性化。</a:t>
            </a:r>
            <a:endParaRPr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最后</a:t>
            </a:r>
            <a:r>
              <a:rPr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，以</a:t>
            </a: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网络信息发布平台</a:t>
            </a:r>
            <a:r>
              <a:rPr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为数据采集对象，通过采集健康领域信息构建实验数据集，通过对比实验进行相关方法的有效性验证。</a:t>
            </a:r>
            <a:endParaRPr lang="zh-CN" sz="12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 descr="10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345" y="126365"/>
            <a:ext cx="600984" cy="612000"/>
          </a:xfrm>
          <a:prstGeom prst="rect">
            <a:avLst/>
          </a:prstGeom>
          <a:effectLst/>
        </p:spPr>
      </p:pic>
      <p:pic>
        <p:nvPicPr>
          <p:cNvPr id="5" name="图片 4" descr="20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12395"/>
            <a:ext cx="655320" cy="6515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57625" y="490855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effectLst/>
                <a:latin typeface="黑体" panose="02010609060101010101" charset="-122"/>
                <a:ea typeface="黑体" panose="02010609060101010101" charset="-122"/>
              </a:rPr>
              <a:t>2.</a:t>
            </a:r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研究方案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403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88645" y="1128395"/>
            <a:ext cx="74168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2.2</a:t>
            </a:r>
            <a:endParaRPr lang="en-US" altLang="zh-CN" sz="24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987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22070" y="1173480"/>
            <a:ext cx="61023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特色与创新点 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1427061" y="1572260"/>
            <a:ext cx="1286811" cy="3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i="1">
              <a:solidFill>
                <a:srgbClr val="497C7D"/>
              </a:solidFill>
              <a:effectLst/>
              <a:latin typeface="字魂创中黑" panose="00000500000000000000" charset="-122"/>
              <a:ea typeface="字魂创中黑" panose="000005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30325" y="1666240"/>
            <a:ext cx="48856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针对</a:t>
            </a:r>
            <a:r>
              <a:rPr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科学、准确、符合用户需求的健康信息利用效率无法达到最大化，大量未加证实的、虚假错误的“伪健康”信息得到广泛传播，严重扰乱用户健康认知的实际</a:t>
            </a: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问题。</a:t>
            </a:r>
            <a:endParaRPr lang="zh-CN" sz="1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endParaRPr lang="zh-CN" sz="1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通过分析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网络</a:t>
            </a:r>
            <a:r>
              <a:rPr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用户行为，识别其中表现用户需求的主要数据源，构建基于用户行为分析的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网络</a:t>
            </a:r>
            <a:r>
              <a:rPr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健康信息个性化推荐模型，建立面向用户行为分析的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网络</a:t>
            </a:r>
            <a:r>
              <a:rPr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健康信息个性化推荐方法体系，满足用户的个性化信息需求，解决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网络</a:t>
            </a:r>
            <a:r>
              <a:rPr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健康信息过载、信息迷航和“伪健康”问题。</a:t>
            </a:r>
            <a:endParaRPr sz="1200" dirty="0">
              <a:solidFill>
                <a:schemeClr val="bg1">
                  <a:lumMod val="7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 descr="10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345" y="126365"/>
            <a:ext cx="600984" cy="612000"/>
          </a:xfrm>
          <a:prstGeom prst="rect">
            <a:avLst/>
          </a:prstGeom>
          <a:effectLst/>
        </p:spPr>
      </p:pic>
      <p:pic>
        <p:nvPicPr>
          <p:cNvPr id="5" name="图片 4" descr="20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12395"/>
            <a:ext cx="655320" cy="6515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015" y="617220"/>
            <a:ext cx="1825625" cy="1713230"/>
          </a:xfrm>
          <a:prstGeom prst="rect">
            <a:avLst/>
          </a:prstGeom>
          <a:ln w="9525" cmpd="sng">
            <a:solidFill>
              <a:schemeClr val="tx1"/>
            </a:solidFill>
            <a:prstDash val="solid"/>
          </a:ln>
          <a:effectLst>
            <a:outerShdw blurRad="50800" dist="762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840" y="2330450"/>
            <a:ext cx="1679575" cy="2416175"/>
          </a:xfrm>
          <a:prstGeom prst="rect">
            <a:avLst/>
          </a:prstGeom>
          <a:ln w="9525" cmpd="sng">
            <a:solidFill>
              <a:schemeClr val="tx1"/>
            </a:solidFill>
            <a:prstDash val="solid"/>
          </a:ln>
          <a:effectLst>
            <a:outerShdw blurRad="50800" dist="762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57625" y="490855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effectLst/>
                <a:latin typeface="黑体" panose="02010609060101010101" charset="-122"/>
                <a:ea typeface="黑体" panose="02010609060101010101" charset="-122"/>
              </a:rPr>
              <a:t>2.</a:t>
            </a:r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研究方案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403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88645" y="1128395"/>
            <a:ext cx="74168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2.2</a:t>
            </a:r>
            <a:endParaRPr lang="en-US" altLang="zh-CN" sz="24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987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22070" y="1173480"/>
            <a:ext cx="61023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特色与创新点 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1427061" y="1572260"/>
            <a:ext cx="1286811" cy="3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i="1">
              <a:solidFill>
                <a:srgbClr val="497C7D"/>
              </a:solidFill>
              <a:effectLst/>
              <a:latin typeface="字魂创中黑" panose="00000500000000000000" charset="-122"/>
              <a:ea typeface="字魂创中黑" panose="000005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30325" y="1666240"/>
            <a:ext cx="48856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针对</a:t>
            </a:r>
            <a:r>
              <a:rPr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科学、准确、符合用户需求的健康信息利用效率无法达到最大化，大量未加证实的、虚假错误的“伪健康”信息得到广泛传播，严重扰乱用户健康认知的实际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问题。</a:t>
            </a:r>
            <a:endParaRPr lang="zh-CN" sz="1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endParaRPr lang="zh-CN" sz="1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通过分析</a:t>
            </a: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网络</a:t>
            </a:r>
            <a:r>
              <a:rPr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用户行为，识别其中表现用户需求的主要数据源，构建基于用户行为分析的</a:t>
            </a: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网络</a:t>
            </a:r>
            <a:r>
              <a:rPr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健康信息个性化推荐模型，建立面向用户行为分析的</a:t>
            </a: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网络</a:t>
            </a:r>
            <a:r>
              <a:rPr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健康信息个性化推荐方法体系，满足用户的个性化信息需求，解决</a:t>
            </a: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网络</a:t>
            </a:r>
            <a:r>
              <a:rPr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健康信息过载、信息迷航和“伪健康”问题。</a:t>
            </a:r>
            <a:endParaRPr sz="12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 descr="10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345" y="126365"/>
            <a:ext cx="600984" cy="612000"/>
          </a:xfrm>
          <a:prstGeom prst="rect">
            <a:avLst/>
          </a:prstGeom>
          <a:effectLst/>
        </p:spPr>
      </p:pic>
      <p:pic>
        <p:nvPicPr>
          <p:cNvPr id="5" name="图片 4" descr="20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12395"/>
            <a:ext cx="655320" cy="6515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025" y="1639570"/>
            <a:ext cx="2134235" cy="1393825"/>
          </a:xfrm>
          <a:prstGeom prst="rect">
            <a:avLst/>
          </a:prstGeom>
          <a:ln w="9525" cmpd="sng">
            <a:solidFill>
              <a:schemeClr val="tx1"/>
            </a:solidFill>
            <a:prstDash val="solid"/>
          </a:ln>
          <a:effectLst>
            <a:outerShdw blurRad="50800" dist="762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765" y="3033395"/>
            <a:ext cx="2259965" cy="1409700"/>
          </a:xfrm>
          <a:prstGeom prst="rect">
            <a:avLst/>
          </a:prstGeom>
          <a:ln w="9525" cmpd="sng">
            <a:solidFill>
              <a:schemeClr val="tx1"/>
            </a:solidFill>
            <a:prstDash val="solid"/>
          </a:ln>
          <a:effectLst>
            <a:outerShdw blurRad="50800" dist="762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-xm666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09265" y="2066290"/>
            <a:ext cx="3274060" cy="107632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dist" defTabSz="386080" fontAlgn="base">
              <a:spcBef>
                <a:spcPct val="0"/>
              </a:spcBef>
              <a:spcAft>
                <a:spcPct val="0"/>
              </a:spcAft>
              <a:tabLst>
                <a:tab pos="1611630" algn="l"/>
              </a:tabLst>
            </a:pPr>
            <a:r>
              <a:rPr lang="zh-CN" altLang="en-US" sz="3200" spc="-113" dirty="0"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三、成果应用</a:t>
            </a:r>
            <a:endParaRPr lang="zh-CN" altLang="en-US" sz="3200" spc="-113" dirty="0">
              <a:latin typeface="黑体" panose="02010609060101010101" charset="-122"/>
              <a:ea typeface="黑体" panose="02010609060101010101" charset="-122"/>
              <a:sym typeface="Calibri" panose="020F0502020204030204" pitchFamily="34" charset="0"/>
            </a:endParaRPr>
          </a:p>
          <a:p>
            <a:pPr algn="dist" defTabSz="386080" fontAlgn="base">
              <a:spcBef>
                <a:spcPct val="0"/>
              </a:spcBef>
              <a:spcAft>
                <a:spcPct val="0"/>
              </a:spcAft>
              <a:tabLst>
                <a:tab pos="1611630" algn="l"/>
              </a:tabLst>
            </a:pPr>
            <a:endParaRPr lang="zh-CN" altLang="en-US" sz="3200" spc="-113" dirty="0">
              <a:latin typeface="黑体" panose="02010609060101010101" charset="-122"/>
              <a:ea typeface="黑体" panose="02010609060101010101" charset="-122"/>
              <a:sym typeface="Calibri" panose="020F0502020204030204" pitchFamily="34" charset="0"/>
            </a:endParaRPr>
          </a:p>
        </p:txBody>
      </p:sp>
      <p:sp>
        <p:nvSpPr>
          <p:cNvPr id="8" name="PA-矩形 7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>
            <p:custDataLst>
              <p:tags r:id="rId2"/>
            </p:custDataLst>
          </p:nvPr>
        </p:nvSpPr>
        <p:spPr>
          <a:xfrm>
            <a:off x="2687700" y="2758964"/>
            <a:ext cx="3767328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400" dirty="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  <a:sym typeface="Calibri" panose="020F0502020204030204" pitchFamily="34" charset="0"/>
              </a:rPr>
              <a:t>应用前景 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  <a:sym typeface="Calibri" panose="020F0502020204030204" pitchFamily="34" charset="0"/>
              </a:rPr>
              <a:t>| 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  <a:sym typeface="Calibri" panose="020F0502020204030204" pitchFamily="34" charset="0"/>
              </a:rPr>
              <a:t>预期成果</a:t>
            </a:r>
            <a:endParaRPr lang="zh-CN" altLang="en-US" sz="1400" dirty="0"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PA-矩形 1"/>
          <p:cNvSpPr/>
          <p:nvPr>
            <p:custDataLst>
              <p:tags r:id="rId3"/>
            </p:custDataLst>
          </p:nvPr>
        </p:nvSpPr>
        <p:spPr>
          <a:xfrm>
            <a:off x="2224767" y="1698171"/>
            <a:ext cx="4694465" cy="1861457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图片 8" descr="100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" y="126365"/>
            <a:ext cx="600984" cy="612000"/>
          </a:xfrm>
          <a:prstGeom prst="rect">
            <a:avLst/>
          </a:prstGeom>
          <a:effectLst/>
        </p:spPr>
      </p:pic>
      <p:pic>
        <p:nvPicPr>
          <p:cNvPr id="3" name="图片 2" descr="200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25" y="112395"/>
            <a:ext cx="655320" cy="6515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A-xm666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18524" y="496882"/>
            <a:ext cx="1906952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pitchFamily="34" charset="0"/>
              </a:rPr>
              <a:t>目 录</a:t>
            </a:r>
            <a:endParaRPr lang="zh-CN" alt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alibri" panose="020F0502020204030204" pitchFamily="34" charset="0"/>
            </a:endParaRPr>
          </a:p>
        </p:txBody>
      </p:sp>
      <p:sp>
        <p:nvSpPr>
          <p:cNvPr id="20" name="PA-xm666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668689" y="1141765"/>
            <a:ext cx="1856493" cy="3371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1600" spc="3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charset="0"/>
                <a:ea typeface="微软雅黑 Light" panose="020B0502040204020203" charset="-122"/>
                <a:cs typeface="Consolas" panose="020B0609020204030204" charset="0"/>
                <a:sym typeface="Calibri" panose="020F0502020204030204" pitchFamily="34" charset="0"/>
              </a:rPr>
              <a:t>CONTENTS</a:t>
            </a:r>
            <a:endParaRPr lang="en-US" altLang="zh-CN" sz="1600" spc="30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charset="0"/>
              <a:ea typeface="微软雅黑 Light" panose="020B0502040204020203" charset="-122"/>
              <a:cs typeface="Consolas" panose="020B0609020204030204" charset="0"/>
              <a:sym typeface="Calibri" panose="020F0502020204030204" pitchFamily="34" charset="0"/>
            </a:endParaRPr>
          </a:p>
        </p:txBody>
      </p:sp>
      <p:cxnSp>
        <p:nvCxnSpPr>
          <p:cNvPr id="25" name="PA-直接连接符 24"/>
          <p:cNvCxnSpPr/>
          <p:nvPr>
            <p:custDataLst>
              <p:tags r:id="rId3"/>
            </p:custDataLst>
          </p:nvPr>
        </p:nvCxnSpPr>
        <p:spPr>
          <a:xfrm flipV="1">
            <a:off x="1896745" y="1612265"/>
            <a:ext cx="5400000" cy="1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PA-椭圆 17"/>
          <p:cNvSpPr/>
          <p:nvPr>
            <p:custDataLst>
              <p:tags r:id="rId4"/>
            </p:custDataLst>
          </p:nvPr>
        </p:nvSpPr>
        <p:spPr>
          <a:xfrm>
            <a:off x="2029674" y="1935163"/>
            <a:ext cx="520952" cy="520952"/>
          </a:xfrm>
          <a:prstGeom prst="ellipse">
            <a:avLst/>
          </a:prstGeom>
          <a:solidFill>
            <a:srgbClr val="919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7" name="PA-文本框 3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550627" y="1964714"/>
            <a:ext cx="9956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研究背景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8" name="PA-矩形 37"/>
          <p:cNvSpPr/>
          <p:nvPr>
            <p:custDataLst>
              <p:tags r:id="rId6"/>
            </p:custDataLst>
          </p:nvPr>
        </p:nvSpPr>
        <p:spPr>
          <a:xfrm>
            <a:off x="2550795" y="2295525"/>
            <a:ext cx="1743075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项目出发点</a:t>
            </a:r>
            <a:endParaRPr lang="zh-CN" altLang="en-US" sz="1400" kern="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914400">
              <a:lnSpc>
                <a:spcPct val="150000"/>
              </a:lnSpc>
              <a:defRPr/>
            </a:pP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研究意义</a:t>
            </a:r>
            <a:endParaRPr lang="zh-CN" altLang="en-US" sz="1400" kern="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9" name="PA-椭圆 38"/>
          <p:cNvSpPr/>
          <p:nvPr>
            <p:custDataLst>
              <p:tags r:id="rId7"/>
            </p:custDataLst>
          </p:nvPr>
        </p:nvSpPr>
        <p:spPr>
          <a:xfrm>
            <a:off x="5119678" y="1935504"/>
            <a:ext cx="520952" cy="520952"/>
          </a:xfrm>
          <a:prstGeom prst="ellipse">
            <a:avLst/>
          </a:prstGeom>
          <a:solidFill>
            <a:srgbClr val="EDA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40" name="PA-文本框 3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640631" y="1965055"/>
            <a:ext cx="9956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研究方案</a:t>
            </a:r>
            <a:endParaRPr lang="zh-CN" sz="16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1" name="PA-矩形 40"/>
          <p:cNvSpPr/>
          <p:nvPr>
            <p:custDataLst>
              <p:tags r:id="rId9"/>
            </p:custDataLst>
          </p:nvPr>
        </p:nvSpPr>
        <p:spPr>
          <a:xfrm>
            <a:off x="5759450" y="2301875"/>
            <a:ext cx="1434465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实现方案</a:t>
            </a:r>
            <a:endParaRPr lang="zh-CN" sz="1400" kern="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914400">
              <a:lnSpc>
                <a:spcPct val="150000"/>
              </a:lnSpc>
              <a:defRPr/>
            </a:pP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特色与创新点</a:t>
            </a:r>
            <a:endParaRPr lang="zh-CN" altLang="en-US" sz="1400" kern="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2" name="PA-椭圆 41"/>
          <p:cNvSpPr/>
          <p:nvPr>
            <p:custDataLst>
              <p:tags r:id="rId10"/>
            </p:custDataLst>
          </p:nvPr>
        </p:nvSpPr>
        <p:spPr>
          <a:xfrm>
            <a:off x="2029039" y="3224304"/>
            <a:ext cx="520952" cy="520952"/>
          </a:xfrm>
          <a:prstGeom prst="ellipse">
            <a:avLst/>
          </a:prstGeom>
          <a:solidFill>
            <a:srgbClr val="A9A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43" name="PA-文本框 4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549992" y="3253855"/>
            <a:ext cx="9956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9pPr>
          </a:lstStyle>
          <a:p>
            <a:pPr algn="l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成果应用</a:t>
            </a:r>
            <a:endParaRPr lang="zh-CN" sz="16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4" name="PA-矩形 43"/>
          <p:cNvSpPr/>
          <p:nvPr>
            <p:custDataLst>
              <p:tags r:id="rId12"/>
            </p:custDataLst>
          </p:nvPr>
        </p:nvSpPr>
        <p:spPr>
          <a:xfrm>
            <a:off x="2550160" y="3583940"/>
            <a:ext cx="1390015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·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应用前景</a:t>
            </a:r>
            <a:endParaRPr lang="zh-CN" altLang="en-US" sz="1400" kern="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defTabSz="914400">
              <a:lnSpc>
                <a:spcPct val="150000"/>
              </a:lnSpc>
              <a:defRPr/>
            </a:pP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·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预期成果</a:t>
            </a:r>
            <a:endParaRPr lang="zh-CN" altLang="en-US" sz="1400" kern="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" name="PA-椭圆 17"/>
          <p:cNvSpPr/>
          <p:nvPr>
            <p:custDataLst>
              <p:tags r:id="rId13"/>
            </p:custDataLst>
          </p:nvPr>
        </p:nvSpPr>
        <p:spPr>
          <a:xfrm>
            <a:off x="5119584" y="3224213"/>
            <a:ext cx="520952" cy="520952"/>
          </a:xfrm>
          <a:prstGeom prst="ellipse">
            <a:avLst/>
          </a:prstGeom>
          <a:solidFill>
            <a:srgbClr val="919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4" name="PA-文本框 36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640537" y="3253764"/>
            <a:ext cx="9956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10600030101010101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预期进度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PA-矩形 37"/>
          <p:cNvSpPr/>
          <p:nvPr>
            <p:custDataLst>
              <p:tags r:id="rId15"/>
            </p:custDataLst>
          </p:nvPr>
        </p:nvSpPr>
        <p:spPr>
          <a:xfrm>
            <a:off x="5759450" y="3608012"/>
            <a:ext cx="1743075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进度安排</a:t>
            </a:r>
            <a:endParaRPr lang="zh-CN" altLang="en-US" sz="1400" kern="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914400">
              <a:lnSpc>
                <a:spcPct val="150000"/>
              </a:lnSpc>
              <a:defRPr/>
            </a:pP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往期成果</a:t>
            </a:r>
            <a:endParaRPr lang="zh-CN" altLang="en-US" sz="1400" kern="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6" name="图片 5" descr="1000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5345" y="126365"/>
            <a:ext cx="600984" cy="612000"/>
          </a:xfrm>
          <a:prstGeom prst="rect">
            <a:avLst/>
          </a:prstGeom>
          <a:effectLst/>
        </p:spPr>
      </p:pic>
      <p:pic>
        <p:nvPicPr>
          <p:cNvPr id="7" name="图片 6" descr="2000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1925" y="112395"/>
            <a:ext cx="655320" cy="6515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57625" y="490855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3.</a:t>
            </a:r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成果应用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403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88645" y="1128395"/>
            <a:ext cx="74168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</a:t>
            </a:r>
            <a:endParaRPr lang="en-US" altLang="zh-CN" sz="24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987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22070" y="1173480"/>
            <a:ext cx="61023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应用前景与预期成果 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1427061" y="1572260"/>
            <a:ext cx="1286811" cy="3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i="1">
              <a:solidFill>
                <a:srgbClr val="497C7D"/>
              </a:solidFill>
              <a:effectLst/>
              <a:latin typeface="字魂创中黑" panose="00000500000000000000" charset="-122"/>
              <a:ea typeface="字魂创中黑" panose="000005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22070" y="1673225"/>
            <a:ext cx="69475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）校企联合，开发健康信息推荐原型系统</a:t>
            </a:r>
            <a:endParaRPr lang="zh-CN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深入剖析网络健康信息特征，通过分析微博用户的内容行为与社交行为,发现并挖掘其中隐含的用户健康信息需求（兴趣或偏好），构建合适的推荐模型，设计相应的推荐方法，将用户需求与健康信息进行匹配，实现网络健康信息精准推荐。</a:t>
            </a:r>
            <a:endParaRPr lang="zh-CN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辅助诊疗、医学教育与就诊引导</a:t>
            </a:r>
            <a:endParaRPr lang="zh-CN" sz="1200" dirty="0">
              <a:solidFill>
                <a:schemeClr val="bg1">
                  <a:lumMod val="7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辅助诊疗：医院信息系统存储大量疾病临床资料，根据推荐结果选择适合不同类型的药品、检验检查和治疗方案。</a:t>
            </a:r>
            <a:endParaRPr lang="zh-CN" sz="1200" dirty="0">
              <a:solidFill>
                <a:schemeClr val="bg1">
                  <a:lumMod val="7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医学教育：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对历史患者及历史治疗记录建模，并针对不同医学生的特点给医学生推荐合适的学习计划。</a:t>
            </a:r>
            <a:endParaRPr lang="zh-CN" sz="1200" dirty="0">
              <a:solidFill>
                <a:schemeClr val="bg1">
                  <a:lumMod val="7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就诊引导：对历史就诊患者及专家的基本属性进行建模，能够找到与当前就诊患者同病种的相似历史患者，推荐合适的医生。</a:t>
            </a:r>
            <a:endParaRPr lang="zh-CN" sz="1200" dirty="0">
              <a:solidFill>
                <a:schemeClr val="bg1">
                  <a:lumMod val="7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3" name="图片 2" descr="10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345" y="126365"/>
            <a:ext cx="600984" cy="612000"/>
          </a:xfrm>
          <a:prstGeom prst="rect">
            <a:avLst/>
          </a:prstGeom>
          <a:effectLst/>
        </p:spPr>
      </p:pic>
      <p:pic>
        <p:nvPicPr>
          <p:cNvPr id="5" name="图片 4" descr="20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12395"/>
            <a:ext cx="655320" cy="6515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57625" y="490855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3.</a:t>
            </a:r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成果应用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403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88645" y="1128395"/>
            <a:ext cx="74168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</a:t>
            </a:r>
            <a:endParaRPr lang="en-US" altLang="zh-CN" sz="24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987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22070" y="1173480"/>
            <a:ext cx="61023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应用前景与预期成果 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1427061" y="1572260"/>
            <a:ext cx="1286811" cy="3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i="1">
              <a:solidFill>
                <a:srgbClr val="497C7D"/>
              </a:solidFill>
              <a:effectLst/>
              <a:latin typeface="字魂创中黑" panose="00000500000000000000" charset="-122"/>
              <a:ea typeface="字魂创中黑" panose="000005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22070" y="1673225"/>
            <a:ext cx="69475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）校企联合，开发健康信息推荐原型系统</a:t>
            </a:r>
            <a:endParaRPr lang="zh-CN" sz="1200" dirty="0">
              <a:solidFill>
                <a:schemeClr val="bg1">
                  <a:lumMod val="7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深入剖析网络健康信息特征，通过分析微博用户的内容行为与社交行为,发现并挖掘其中隐含的用户健康信息需求（兴趣或偏好），构建合适的推荐模型，设计相应的推荐方法，将用户需求与健康信息进行匹配，实现网络健康信息精准推荐。</a:t>
            </a:r>
            <a:endParaRPr lang="zh-CN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辅助诊疗、医学教育与就诊引导</a:t>
            </a:r>
            <a:endParaRPr lang="zh-CN" sz="1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辅助诊疗：</a:t>
            </a:r>
            <a:r>
              <a:rPr lang="zh-CN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医院信息系统存储大量疾病临床资料，根据推荐结果选择适合不同类型的药品、检验检查和治疗方案。</a:t>
            </a:r>
            <a:endParaRPr lang="zh-CN" sz="1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医学教育：</a:t>
            </a:r>
            <a:r>
              <a:rPr 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对历史患者及历史治疗记录建模，并针对不同医学生的特点给医学生推荐合适的学习计划。</a:t>
            </a:r>
            <a:endParaRPr lang="zh-CN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就诊引导：</a:t>
            </a:r>
            <a:r>
              <a:rPr 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对历史就诊患者及专家的基本属性进行建模，能够找到与当前就诊患者同病种的相似历史患者，推荐合适的医生。</a:t>
            </a:r>
            <a:endParaRPr lang="zh-CN" sz="1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 descr="10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345" y="126365"/>
            <a:ext cx="600984" cy="612000"/>
          </a:xfrm>
          <a:prstGeom prst="rect">
            <a:avLst/>
          </a:prstGeom>
          <a:effectLst/>
        </p:spPr>
      </p:pic>
      <p:pic>
        <p:nvPicPr>
          <p:cNvPr id="5" name="图片 4" descr="20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12395"/>
            <a:ext cx="655320" cy="6515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-xm666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09265" y="2066290"/>
            <a:ext cx="3274060" cy="107632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dist" defTabSz="386080" fontAlgn="base">
              <a:spcBef>
                <a:spcPct val="0"/>
              </a:spcBef>
              <a:spcAft>
                <a:spcPct val="0"/>
              </a:spcAft>
              <a:tabLst>
                <a:tab pos="1611630" algn="l"/>
              </a:tabLst>
            </a:pPr>
            <a:r>
              <a:rPr lang="zh-CN" altLang="en-US" sz="3200" spc="-113" dirty="0"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四、预期进度</a:t>
            </a:r>
            <a:endParaRPr lang="zh-CN" altLang="en-US" sz="3200" spc="-113" dirty="0">
              <a:latin typeface="黑体" panose="02010609060101010101" charset="-122"/>
              <a:ea typeface="黑体" panose="02010609060101010101" charset="-122"/>
              <a:sym typeface="Calibri" panose="020F0502020204030204" pitchFamily="34" charset="0"/>
            </a:endParaRPr>
          </a:p>
          <a:p>
            <a:pPr algn="dist" defTabSz="386080" fontAlgn="base">
              <a:spcBef>
                <a:spcPct val="0"/>
              </a:spcBef>
              <a:spcAft>
                <a:spcPct val="0"/>
              </a:spcAft>
              <a:tabLst>
                <a:tab pos="1611630" algn="l"/>
              </a:tabLst>
            </a:pPr>
            <a:endParaRPr lang="zh-CN" altLang="en-US" sz="3200" spc="-113" dirty="0">
              <a:latin typeface="黑体" panose="02010609060101010101" charset="-122"/>
              <a:ea typeface="黑体" panose="02010609060101010101" charset="-122"/>
              <a:sym typeface="Calibri" panose="020F0502020204030204" pitchFamily="34" charset="0"/>
            </a:endParaRPr>
          </a:p>
        </p:txBody>
      </p:sp>
      <p:sp>
        <p:nvSpPr>
          <p:cNvPr id="8" name="PA-矩形 7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>
            <p:custDataLst>
              <p:tags r:id="rId2"/>
            </p:custDataLst>
          </p:nvPr>
        </p:nvSpPr>
        <p:spPr>
          <a:xfrm>
            <a:off x="2687700" y="2758964"/>
            <a:ext cx="3767328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400" dirty="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  <a:sym typeface="Calibri" panose="020F0502020204030204" pitchFamily="34" charset="0"/>
              </a:rPr>
              <a:t>进度安排 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  <a:sym typeface="Calibri" panose="020F0502020204030204" pitchFamily="34" charset="0"/>
              </a:rPr>
              <a:t>| 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  <a:sym typeface="Calibri" panose="020F0502020204030204" pitchFamily="34" charset="0"/>
              </a:rPr>
              <a:t>往期成果</a:t>
            </a:r>
            <a:endParaRPr lang="zh-CN" altLang="en-US" sz="1400" dirty="0"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PA-矩形 1"/>
          <p:cNvSpPr/>
          <p:nvPr>
            <p:custDataLst>
              <p:tags r:id="rId3"/>
            </p:custDataLst>
          </p:nvPr>
        </p:nvSpPr>
        <p:spPr>
          <a:xfrm>
            <a:off x="2224767" y="1698171"/>
            <a:ext cx="4694465" cy="1861457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图片 8" descr="100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" y="126365"/>
            <a:ext cx="600984" cy="612000"/>
          </a:xfrm>
          <a:prstGeom prst="rect">
            <a:avLst/>
          </a:prstGeom>
          <a:effectLst/>
        </p:spPr>
      </p:pic>
      <p:pic>
        <p:nvPicPr>
          <p:cNvPr id="3" name="图片 2" descr="200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25" y="112395"/>
            <a:ext cx="655320" cy="6515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57625" y="490855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4.</a:t>
            </a:r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预期进度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403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88645" y="1128395"/>
            <a:ext cx="74168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4.1</a:t>
            </a:r>
            <a:endParaRPr lang="en-US" altLang="zh-CN" sz="24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987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22070" y="1173480"/>
            <a:ext cx="61023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进度安排 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1427061" y="1572260"/>
            <a:ext cx="1286811" cy="3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i="1">
              <a:solidFill>
                <a:srgbClr val="497C7D"/>
              </a:solidFill>
              <a:effectLst/>
              <a:latin typeface="字魂创中黑" panose="00000500000000000000" charset="-122"/>
              <a:ea typeface="字魂创中黑" panose="000005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30325" y="1666240"/>
            <a:ext cx="60947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2022.12-2023.02</a:t>
            </a:r>
            <a:endParaRPr lang="en-US" altLang="zh-CN" sz="1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团队已经进行了推荐系统算法的学习，</a:t>
            </a:r>
            <a:r>
              <a:rPr lang="zh-CN" altLang="en-US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本着脚踏实地的原则</a:t>
            </a:r>
            <a:r>
              <a:rPr lang="zh-CN" altLang="en-US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，详细制定了项目研究方案。</a:t>
            </a:r>
            <a:endParaRPr lang="zh-CN" altLang="en-US" sz="1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项目开源在：https://github.com/ChestnutSilver/Creative-Recommendation-System、</a:t>
            </a:r>
            <a:endParaRPr lang="zh-CN" altLang="en-US" sz="1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 descr="10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345" y="126365"/>
            <a:ext cx="600984" cy="612000"/>
          </a:xfrm>
          <a:prstGeom prst="rect">
            <a:avLst/>
          </a:prstGeom>
          <a:effectLst/>
        </p:spPr>
      </p:pic>
      <p:pic>
        <p:nvPicPr>
          <p:cNvPr id="5" name="图片 4" descr="20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12395"/>
            <a:ext cx="655320" cy="6515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575" y="2591435"/>
            <a:ext cx="3390265" cy="2035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588260"/>
            <a:ext cx="3424555" cy="2038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57625" y="490855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4.</a:t>
            </a:r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预期进度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403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88645" y="1128395"/>
            <a:ext cx="74168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4.1</a:t>
            </a:r>
            <a:endParaRPr lang="en-US" altLang="zh-CN" sz="24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987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22070" y="1173480"/>
            <a:ext cx="61023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进度安排 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1427061" y="1572260"/>
            <a:ext cx="1286811" cy="3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i="1">
              <a:solidFill>
                <a:srgbClr val="497C7D"/>
              </a:solidFill>
              <a:effectLst/>
              <a:latin typeface="字魂创中黑" panose="00000500000000000000" charset="-122"/>
              <a:ea typeface="字魂创中黑" panose="000005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22070" y="1666240"/>
            <a:ext cx="66065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2023.02-2023.03</a:t>
            </a:r>
            <a:endParaRPr lang="en-US" altLang="zh-CN" sz="1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团队已经初步开展了推荐系统算法的编程实现工作</a:t>
            </a:r>
            <a:r>
              <a:rPr lang="zh-CN" altLang="en-US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，基于</a:t>
            </a:r>
            <a:r>
              <a:rPr lang="en-US" altLang="zh-CN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MovieLens</a:t>
            </a:r>
            <a:r>
              <a:rPr lang="zh-CN" altLang="en-US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开源数据集</a:t>
            </a:r>
            <a:r>
              <a:rPr lang="zh-CN" altLang="en-US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altLang="en-US" sz="1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使用数据集：https://files.grouplens.org/datasets/movielens/ml-100k.zip</a:t>
            </a:r>
            <a:endParaRPr lang="zh-CN" altLang="en-US" sz="1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 descr="10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345" y="126365"/>
            <a:ext cx="600984" cy="612000"/>
          </a:xfrm>
          <a:prstGeom prst="rect">
            <a:avLst/>
          </a:prstGeom>
          <a:effectLst/>
        </p:spPr>
      </p:pic>
      <p:pic>
        <p:nvPicPr>
          <p:cNvPr id="5" name="图片 4" descr="20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12395"/>
            <a:ext cx="655320" cy="6515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445" y="2716530"/>
            <a:ext cx="3472815" cy="1151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035" y="2716530"/>
            <a:ext cx="2572385" cy="11518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57625" y="490855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4.</a:t>
            </a:r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预期进度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403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88645" y="1128395"/>
            <a:ext cx="74168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4.1</a:t>
            </a:r>
            <a:endParaRPr lang="en-US" altLang="zh-CN" sz="24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987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22070" y="1173480"/>
            <a:ext cx="61023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进度安排 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1427061" y="1572260"/>
            <a:ext cx="1286811" cy="3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i="1">
              <a:solidFill>
                <a:srgbClr val="497C7D"/>
              </a:solidFill>
              <a:effectLst/>
              <a:latin typeface="字魂创中黑" panose="00000500000000000000" charset="-122"/>
              <a:ea typeface="字魂创中黑" panose="000005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30325" y="1666240"/>
            <a:ext cx="66065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2023.04-2023.07 </a:t>
            </a:r>
            <a:r>
              <a:rPr lang="zh-CN" altLang="en-US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推荐系统模型构建阶段</a:t>
            </a:r>
            <a:endParaRPr lang="en-US" altLang="zh-CN" sz="12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针对用户标注行为</a:t>
            </a:r>
            <a:r>
              <a:rPr lang="zh-CN" altLang="en-US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用户关系行为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用户发布行为和交互行为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的推荐系统模型构建。</a:t>
            </a:r>
            <a:endParaRPr lang="en-US" altLang="zh-CN" sz="12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2023.07-2023.08 </a:t>
            </a:r>
            <a:r>
              <a:rPr lang="zh-CN" altLang="en-US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有效性验证阶段</a:t>
            </a:r>
            <a:endParaRPr lang="en-US" sz="1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以</a:t>
            </a:r>
            <a:r>
              <a:rPr 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网络信息发布平台</a:t>
            </a:r>
            <a:r>
              <a:rPr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为数据采集对象，通过采集健康领域信息构建实验数据集，通过对比实验进行相关方法的有效性验证。</a:t>
            </a:r>
            <a:endParaRPr sz="1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2023.08-2023.12 </a:t>
            </a:r>
            <a:r>
              <a:rPr lang="zh-CN" altLang="en-US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算法创新阶段</a:t>
            </a:r>
            <a:endParaRPr lang="zh-CN" altLang="en-US" sz="1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尝试应用深度学习与知识图谱算法，改进现有的推荐系统模型。力争提出我们的解决方案。</a:t>
            </a:r>
            <a:endParaRPr lang="zh-CN" altLang="en-US" sz="1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2023.12-2024.02 </a:t>
            </a:r>
            <a:r>
              <a:rPr lang="zh-CN" altLang="en-US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项目应用阶段</a:t>
            </a:r>
            <a:endParaRPr lang="zh-CN" altLang="en-US" sz="1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学术与商业交流、论文发表。</a:t>
            </a:r>
            <a:endParaRPr lang="zh-CN" altLang="en-US" sz="1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 descr="10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345" y="126365"/>
            <a:ext cx="600984" cy="612000"/>
          </a:xfrm>
          <a:prstGeom prst="rect">
            <a:avLst/>
          </a:prstGeom>
          <a:effectLst/>
        </p:spPr>
      </p:pic>
      <p:pic>
        <p:nvPicPr>
          <p:cNvPr id="5" name="图片 4" descr="20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12395"/>
            <a:ext cx="655320" cy="6515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57625" y="490855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4.</a:t>
            </a:r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预期进度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403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88645" y="1128395"/>
            <a:ext cx="74168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4.2</a:t>
            </a:r>
            <a:endParaRPr lang="en-US" altLang="zh-CN" sz="24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987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22070" y="1173480"/>
            <a:ext cx="61023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往期成果 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1427061" y="1572260"/>
            <a:ext cx="1286811" cy="3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i="1">
              <a:solidFill>
                <a:srgbClr val="497C7D"/>
              </a:solidFill>
              <a:effectLst/>
              <a:latin typeface="字魂创中黑" panose="00000500000000000000" charset="-122"/>
              <a:ea typeface="字魂创中黑" panose="000005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22070" y="1686560"/>
            <a:ext cx="59842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严谨求实、脚踏实地。</a:t>
            </a:r>
            <a:endParaRPr lang="en-US" altLang="zh-CN" sz="1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团队往期创新项目成果一览：</a:t>
            </a:r>
            <a:endParaRPr lang="en-US" altLang="zh-CN" sz="1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同济大学创新创业论坛（一等奖</a:t>
            </a:r>
            <a:r>
              <a:rPr lang="en-US" altLang="zh-CN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|2022</a:t>
            </a:r>
            <a:r>
              <a:rPr lang="zh-CN" altLang="en-US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，二等奖</a:t>
            </a:r>
            <a:r>
              <a:rPr lang="en-US" altLang="zh-CN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|2021</a:t>
            </a:r>
            <a:r>
              <a:rPr lang="zh-CN" altLang="en-US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endParaRPr lang="zh-CN" altLang="en-US" sz="1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同济大学</a:t>
            </a:r>
            <a:r>
              <a:rPr lang="en-US" altLang="zh-CN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“挑战杯”中国大学生创业计划竞赛</a:t>
            </a:r>
            <a:r>
              <a:rPr lang="zh-CN" altLang="en-US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（二等奖</a:t>
            </a:r>
            <a:r>
              <a:rPr lang="en-US" altLang="zh-CN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|2022</a:t>
            </a:r>
            <a:r>
              <a:rPr lang="zh-CN" altLang="en-US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endParaRPr lang="zh-CN" altLang="en-US" sz="1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altLang="en-US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同济大学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互联网+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大学生创新创业大赛</a:t>
            </a:r>
            <a:r>
              <a:rPr 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（二等奖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|2022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，三等奖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|2022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endParaRPr lang="zh-CN" altLang="en-US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4.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Acute Effects of Qigong Exercise on Autonomic Function in Healthy Middle-Aged Adults》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SCI|2021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endParaRPr lang="zh-CN" altLang="en-US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5.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登记软件著作权一项（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2022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endParaRPr lang="zh-CN" altLang="en-US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6.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上海市级大学生创新创业项目立项（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2022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2021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endParaRPr lang="zh-CN" altLang="en-US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热切希望能有机会立项国创项目。</a:t>
            </a:r>
            <a:endParaRPr lang="zh-CN" altLang="en-US" sz="12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3" name="图片 2" descr="10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345" y="126365"/>
            <a:ext cx="600984" cy="612000"/>
          </a:xfrm>
          <a:prstGeom prst="rect">
            <a:avLst/>
          </a:prstGeom>
          <a:effectLst/>
        </p:spPr>
      </p:pic>
      <p:pic>
        <p:nvPicPr>
          <p:cNvPr id="5" name="图片 4" descr="20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12395"/>
            <a:ext cx="655320" cy="6515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b="48026"/>
          <a:stretch>
            <a:fillRect/>
          </a:stretch>
        </p:blipFill>
        <p:spPr>
          <a:xfrm>
            <a:off x="6213475" y="1188085"/>
            <a:ext cx="1800000" cy="956668"/>
          </a:xfrm>
          <a:prstGeom prst="rect">
            <a:avLst/>
          </a:prstGeom>
          <a:ln w="9525" cmpd="sng">
            <a:solidFill>
              <a:schemeClr val="tx1"/>
            </a:solidFill>
            <a:prstDash val="solid"/>
          </a:ln>
          <a:effectLst>
            <a:outerShdw blurRad="50800" dist="762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335" y="1581785"/>
            <a:ext cx="1544955" cy="1097915"/>
          </a:xfrm>
          <a:prstGeom prst="rect">
            <a:avLst/>
          </a:prstGeom>
          <a:ln w="9525" cmpd="sng">
            <a:solidFill>
              <a:schemeClr val="tx1"/>
            </a:solidFill>
            <a:prstDash val="solid"/>
          </a:ln>
          <a:effectLst>
            <a:outerShdw blurRad="50800" dist="762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350" y="2036445"/>
            <a:ext cx="1496060" cy="1042035"/>
          </a:xfrm>
          <a:prstGeom prst="rect">
            <a:avLst/>
          </a:prstGeom>
          <a:ln w="9525" cmpd="sng">
            <a:solidFill>
              <a:schemeClr val="tx1"/>
            </a:solidFill>
            <a:prstDash val="solid"/>
          </a:ln>
          <a:effectLst>
            <a:outerShdw blurRad="50800" dist="762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5670" y="2418080"/>
            <a:ext cx="1433830" cy="1064260"/>
          </a:xfrm>
          <a:prstGeom prst="rect">
            <a:avLst/>
          </a:prstGeom>
          <a:ln w="9525" cmpd="sng">
            <a:solidFill>
              <a:schemeClr val="tx1"/>
            </a:solidFill>
            <a:prstDash val="solid"/>
          </a:ln>
          <a:effectLst>
            <a:outerShdw blurRad="50800" dist="762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5880" y="3024505"/>
            <a:ext cx="1080000" cy="1528197"/>
          </a:xfrm>
          <a:prstGeom prst="rect">
            <a:avLst/>
          </a:prstGeom>
          <a:ln w="9525" cmpd="sng">
            <a:solidFill>
              <a:schemeClr val="tx1"/>
            </a:solidFill>
            <a:prstDash val="solid"/>
          </a:ln>
          <a:effectLst>
            <a:outerShdw blurRad="50800" dist="762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527810"/>
            <a:ext cx="9144000" cy="22098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4" name="îṡḻiďé"/>
          <p:cNvGrpSpPr/>
          <p:nvPr/>
        </p:nvGrpSpPr>
        <p:grpSpPr>
          <a:xfrm>
            <a:off x="577579" y="1773242"/>
            <a:ext cx="27000" cy="1350000"/>
            <a:chOff x="660400" y="2324100"/>
            <a:chExt cx="45719" cy="2143144"/>
          </a:xfrm>
        </p:grpSpPr>
        <p:sp>
          <p:nvSpPr>
            <p:cNvPr id="5" name="iṧļïḓe"/>
            <p:cNvSpPr/>
            <p:nvPr/>
          </p:nvSpPr>
          <p:spPr>
            <a:xfrm>
              <a:off x="660400" y="2324100"/>
              <a:ext cx="45719" cy="60778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6" name="ïşḻîḓê"/>
            <p:cNvSpPr/>
            <p:nvPr/>
          </p:nvSpPr>
          <p:spPr>
            <a:xfrm>
              <a:off x="660400" y="3091779"/>
              <a:ext cx="45719" cy="6077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7" name="ïš1íďé"/>
            <p:cNvSpPr/>
            <p:nvPr/>
          </p:nvSpPr>
          <p:spPr>
            <a:xfrm>
              <a:off x="660400" y="3859458"/>
              <a:ext cx="45719" cy="60778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pic>
        <p:nvPicPr>
          <p:cNvPr id="3" name="图片 2" descr="10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345" y="126365"/>
            <a:ext cx="600984" cy="612000"/>
          </a:xfrm>
          <a:prstGeom prst="rect">
            <a:avLst/>
          </a:prstGeom>
          <a:effectLst/>
        </p:spPr>
      </p:pic>
      <p:pic>
        <p:nvPicPr>
          <p:cNvPr id="8" name="图片 7" descr="20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12395"/>
            <a:ext cx="655320" cy="651510"/>
          </a:xfrm>
          <a:prstGeom prst="rect">
            <a:avLst/>
          </a:prstGeom>
        </p:spPr>
      </p:pic>
      <p:sp>
        <p:nvSpPr>
          <p:cNvPr id="12" name="ïśľíḍê"/>
          <p:cNvSpPr txBox="1"/>
          <p:nvPr/>
        </p:nvSpPr>
        <p:spPr>
          <a:xfrm>
            <a:off x="883285" y="1871980"/>
            <a:ext cx="8024495" cy="1372870"/>
          </a:xfrm>
          <a:prstGeom prst="rect">
            <a:avLst/>
          </a:prstGeom>
        </p:spPr>
        <p:txBody>
          <a:bodyPr>
            <a:normAutofit fontScale="6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 dirty="0">
                <a:solidFill>
                  <a:srgbClr val="FFB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charset="-122"/>
                <a:ea typeface="华文新魏" panose="02010800040101010101" charset="-122"/>
                <a:sym typeface="思源黑体 CN Medium" panose="020B0600000000000000" pitchFamily="34" charset="-122"/>
              </a:rPr>
              <a:t>“</a:t>
            </a:r>
            <a:r>
              <a:rPr lang="zh-CN" altLang="en-US" sz="5400" dirty="0">
                <a:solidFill>
                  <a:srgbClr val="FFB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charset="-122"/>
                <a:ea typeface="华文新魏" panose="02010800040101010101" charset="-122"/>
                <a:sym typeface="思源黑体 CN Medium" panose="020B0600000000000000" pitchFamily="34" charset="-122"/>
              </a:rPr>
              <a:t>健康中国  健步前行</a:t>
            </a:r>
            <a:r>
              <a:rPr lang="en-US" altLang="zh-CN" sz="5400" dirty="0">
                <a:solidFill>
                  <a:srgbClr val="FFB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charset="-122"/>
                <a:ea typeface="华文新魏" panose="02010800040101010101" charset="-122"/>
                <a:sym typeface="思源黑体 CN Medium" panose="020B0600000000000000" pitchFamily="34" charset="-122"/>
              </a:rPr>
              <a:t>”</a:t>
            </a:r>
            <a:endParaRPr sz="3300" dirty="0">
              <a:solidFill>
                <a:srgbClr val="FFBB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charset="-122"/>
              <a:ea typeface="华文新魏" panose="02010800040101010101" charset="-122"/>
              <a:sym typeface="思源黑体 CN Medium" panose="020B0600000000000000" pitchFamily="34" charset="-122"/>
            </a:endParaRPr>
          </a:p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3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charset="-122"/>
                <a:ea typeface="华文新魏" panose="02010800040101010101" charset="-122"/>
                <a:sym typeface="思源黑体 CN Medium" panose="020B0600000000000000" pitchFamily="34" charset="-122"/>
              </a:rPr>
              <a:t>——</a:t>
            </a:r>
            <a:r>
              <a:rPr lang="zh-CN" sz="3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charset="-122"/>
                <a:ea typeface="华文新魏" panose="02010800040101010101" charset="-122"/>
                <a:sym typeface="思源黑体 CN Medium" panose="020B0600000000000000" pitchFamily="34" charset="-122"/>
              </a:rPr>
              <a:t>基于深度学习框架的知识图谱与个性化推荐系统模型构建</a:t>
            </a:r>
            <a:endParaRPr lang="zh-CN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charset="-122"/>
              <a:ea typeface="华文新魏" panose="02010800040101010101" charset="-122"/>
              <a:sym typeface="思源黑体 CN Medium" panose="020B0600000000000000" pitchFamily="34" charset="-122"/>
            </a:endParaRPr>
          </a:p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3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charset="-122"/>
                <a:ea typeface="华文新魏" panose="02010800040101010101" charset="-122"/>
                <a:sym typeface="思源黑体 CN Medium" panose="020B0600000000000000" pitchFamily="34" charset="-122"/>
              </a:rPr>
              <a:t>（以</a:t>
            </a:r>
            <a:r>
              <a:rPr lang="zh-CN" sz="3300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charset="-122"/>
                <a:ea typeface="华文新魏" panose="02010800040101010101" charset="-122"/>
                <a:sym typeface="思源黑体 CN Medium" panose="020B0600000000000000" pitchFamily="34" charset="-122"/>
              </a:rPr>
              <a:t>网络</a:t>
            </a:r>
            <a:r>
              <a:rPr lang="zh-CN" sz="3300" u="sng" dirty="0">
                <a:solidFill>
                  <a:srgbClr val="FFB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charset="-122"/>
                <a:ea typeface="华文新魏" panose="02010800040101010101" charset="-122"/>
                <a:sym typeface="思源黑体 CN Medium" panose="020B0600000000000000" pitchFamily="34" charset="-122"/>
              </a:rPr>
              <a:t>健康信息的推荐模型</a:t>
            </a:r>
            <a:r>
              <a:rPr lang="zh-CN" sz="3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charset="-122"/>
                <a:ea typeface="华文新魏" panose="02010800040101010101" charset="-122"/>
                <a:sym typeface="思源黑体 CN Medium" panose="020B0600000000000000" pitchFamily="34" charset="-122"/>
              </a:rPr>
              <a:t>为例）</a:t>
            </a:r>
            <a:endParaRPr lang="zh-CN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charset="-122"/>
              <a:ea typeface="华文新魏" panose="02010800040101010101" charset="-122"/>
              <a:sym typeface="思源黑体 CN Medium" panose="020B0600000000000000" pitchFamily="34" charset="-122"/>
            </a:endParaRPr>
          </a:p>
        </p:txBody>
      </p:sp>
      <p:sp>
        <p:nvSpPr>
          <p:cNvPr id="14" name="îşḷïḍê"/>
          <p:cNvSpPr txBox="1"/>
          <p:nvPr/>
        </p:nvSpPr>
        <p:spPr>
          <a:xfrm>
            <a:off x="2691765" y="3006725"/>
            <a:ext cx="3639820" cy="65024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思源黑体 CN Medium" panose="020B0600000000000000" pitchFamily="34" charset="-122"/>
              </a:rPr>
              <a:t>答辩人：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思源黑体 CN Medium" panose="020B0600000000000000" pitchFamily="34" charset="-122"/>
              </a:rPr>
              <a:t>2053182 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思源黑体 CN Medium" panose="020B0600000000000000" pitchFamily="34" charset="-122"/>
              </a:rPr>
              <a:t>王润霖 信息安全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  <a:sym typeface="思源黑体 CN Medium" panose="020B0600000000000000" pitchFamily="34" charset="-122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思源黑体 CN Medium" panose="020B0600000000000000" pitchFamily="34" charset="-122"/>
              </a:rPr>
              <a:t>小组成员：王润霖、郑浩、鲍宇轩、赵烨、孔天诚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  <a:sym typeface="思源黑体 CN Medium" panose="020B0600000000000000" pitchFamily="34" charset="-122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思源黑体 CN Medium" panose="020B0600000000000000" pitchFamily="34" charset="-122"/>
              </a:rPr>
              <a:t>指导老师：张婉婷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  <a:sym typeface="思源黑体 CN Medium" panose="020B0600000000000000" pitchFamily="34" charset="-122"/>
            </a:endParaRPr>
          </a:p>
        </p:txBody>
      </p:sp>
      <p:sp>
        <p:nvSpPr>
          <p:cNvPr id="9" name="îşḷïḍê"/>
          <p:cNvSpPr txBox="1"/>
          <p:nvPr/>
        </p:nvSpPr>
        <p:spPr>
          <a:xfrm>
            <a:off x="3775075" y="653415"/>
            <a:ext cx="1472565" cy="65024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思源黑体 CN Medium" panose="020B0600000000000000" pitchFamily="34" charset="-122"/>
              </a:rPr>
              <a:t>谢谢欣赏！</a:t>
            </a:r>
            <a:endParaRPr lang="zh-CN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  <a:sym typeface="思源黑体 CN Medium" panose="020B0600000000000000" pitchFamily="34" charset="-122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-xm666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09265" y="2066290"/>
            <a:ext cx="3274060" cy="107632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dist" defTabSz="386080" fontAlgn="base">
              <a:spcBef>
                <a:spcPct val="0"/>
              </a:spcBef>
              <a:spcAft>
                <a:spcPct val="0"/>
              </a:spcAft>
              <a:tabLst>
                <a:tab pos="1611630" algn="l"/>
              </a:tabLst>
            </a:pPr>
            <a:r>
              <a:rPr lang="zh-CN" altLang="en-US" sz="3200" spc="-113" dirty="0"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一、研究背景</a:t>
            </a:r>
            <a:endParaRPr lang="zh-CN" altLang="en-US" sz="3200" spc="-113" dirty="0">
              <a:latin typeface="黑体" panose="02010609060101010101" charset="-122"/>
              <a:ea typeface="黑体" panose="02010609060101010101" charset="-122"/>
              <a:sym typeface="Calibri" panose="020F0502020204030204" pitchFamily="34" charset="0"/>
            </a:endParaRPr>
          </a:p>
          <a:p>
            <a:pPr algn="dist" defTabSz="386080" fontAlgn="base">
              <a:spcBef>
                <a:spcPct val="0"/>
              </a:spcBef>
              <a:spcAft>
                <a:spcPct val="0"/>
              </a:spcAft>
              <a:tabLst>
                <a:tab pos="1611630" algn="l"/>
              </a:tabLst>
            </a:pPr>
            <a:endParaRPr lang="zh-CN" altLang="en-US" sz="3200" spc="-113" dirty="0">
              <a:latin typeface="黑体" panose="02010609060101010101" charset="-122"/>
              <a:ea typeface="黑体" panose="02010609060101010101" charset="-122"/>
              <a:sym typeface="Calibri" panose="020F0502020204030204" pitchFamily="34" charset="0"/>
            </a:endParaRPr>
          </a:p>
        </p:txBody>
      </p:sp>
      <p:sp>
        <p:nvSpPr>
          <p:cNvPr id="8" name="PA-矩形 7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>
            <p:custDataLst>
              <p:tags r:id="rId2"/>
            </p:custDataLst>
          </p:nvPr>
        </p:nvSpPr>
        <p:spPr>
          <a:xfrm>
            <a:off x="2687700" y="2758964"/>
            <a:ext cx="3767328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400" dirty="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  <a:sym typeface="Calibri" panose="020F0502020204030204" pitchFamily="34" charset="0"/>
              </a:rPr>
              <a:t>项目出发点</a:t>
            </a:r>
            <a:r>
              <a:rPr sz="1400" dirty="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sz="1400" dirty="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  <a:sym typeface="Calibri" panose="020F0502020204030204" pitchFamily="34" charset="0"/>
              </a:rPr>
              <a:t>| </a:t>
            </a:r>
            <a:r>
              <a:rPr lang="zh-CN" sz="1400" dirty="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  <a:sym typeface="Calibri" panose="020F0502020204030204" pitchFamily="34" charset="0"/>
              </a:rPr>
              <a:t>研究意义</a:t>
            </a:r>
            <a:endParaRPr lang="zh-CN" sz="1400" dirty="0"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PA-矩形 1"/>
          <p:cNvSpPr/>
          <p:nvPr>
            <p:custDataLst>
              <p:tags r:id="rId3"/>
            </p:custDataLst>
          </p:nvPr>
        </p:nvSpPr>
        <p:spPr>
          <a:xfrm>
            <a:off x="2224767" y="1698171"/>
            <a:ext cx="4694465" cy="1861457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图片 8" descr="100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" y="126365"/>
            <a:ext cx="600984" cy="612000"/>
          </a:xfrm>
          <a:prstGeom prst="rect">
            <a:avLst/>
          </a:prstGeom>
          <a:effectLst/>
        </p:spPr>
      </p:pic>
      <p:pic>
        <p:nvPicPr>
          <p:cNvPr id="3" name="图片 2" descr="200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25" y="112395"/>
            <a:ext cx="655320" cy="6515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57625" y="490855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effectLst/>
                <a:latin typeface="黑体" panose="02010609060101010101" charset="-122"/>
                <a:ea typeface="黑体" panose="02010609060101010101" charset="-122"/>
              </a:rPr>
              <a:t>1.</a:t>
            </a:r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研究背景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403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88645" y="1128395"/>
            <a:ext cx="74168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1.1</a:t>
            </a:r>
            <a:endParaRPr lang="en-US" altLang="zh-CN" sz="24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987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22070" y="1173480"/>
            <a:ext cx="61023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1400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项目出发点</a:t>
            </a:r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 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1427061" y="1572260"/>
            <a:ext cx="1286811" cy="3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i="1">
              <a:solidFill>
                <a:srgbClr val="497C7D"/>
              </a:solidFill>
              <a:effectLst/>
              <a:latin typeface="字魂创中黑" panose="00000500000000000000" charset="-122"/>
              <a:ea typeface="字魂创中黑" panose="000005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30325" y="1666240"/>
            <a:ext cx="4669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由于</a:t>
            </a:r>
            <a:r>
              <a:rPr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社会公众对健康信息关注度的提高</a:t>
            </a:r>
            <a:r>
              <a:rPr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，在面对健康风险时，</a:t>
            </a:r>
            <a:r>
              <a:rPr 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我们往往</a:t>
            </a:r>
            <a:r>
              <a:rPr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会及时浏览和搜寻健康相关问题，关注健康信息。</a:t>
            </a:r>
            <a:endParaRPr sz="12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 descr="10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345" y="126365"/>
            <a:ext cx="600984" cy="612000"/>
          </a:xfrm>
          <a:prstGeom prst="rect">
            <a:avLst/>
          </a:prstGeom>
          <a:effectLst/>
        </p:spPr>
      </p:pic>
      <p:pic>
        <p:nvPicPr>
          <p:cNvPr id="5" name="图片 4" descr="20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12395"/>
            <a:ext cx="655320" cy="6515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820" y="2311400"/>
            <a:ext cx="2541270" cy="2385060"/>
          </a:xfrm>
          <a:prstGeom prst="rect">
            <a:avLst/>
          </a:prstGeom>
          <a:ln w="9525" cmpd="sng">
            <a:solidFill>
              <a:schemeClr val="tx1"/>
            </a:solidFill>
            <a:prstDash val="solid"/>
          </a:ln>
          <a:effectLst>
            <a:outerShdw blurRad="50800" dist="762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57625" y="490855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effectLst/>
                <a:latin typeface="黑体" panose="02010609060101010101" charset="-122"/>
                <a:ea typeface="黑体" panose="02010609060101010101" charset="-122"/>
              </a:rPr>
              <a:t>1.</a:t>
            </a:r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研究背景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403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88645" y="1128395"/>
            <a:ext cx="74168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1.1</a:t>
            </a:r>
            <a:endParaRPr lang="en-US" altLang="zh-CN" sz="24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987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22070" y="1173480"/>
            <a:ext cx="61023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1400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项目出发点</a:t>
            </a:r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 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1427061" y="1572260"/>
            <a:ext cx="1286811" cy="3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i="1">
              <a:solidFill>
                <a:srgbClr val="497C7D"/>
              </a:solidFill>
              <a:effectLst/>
              <a:latin typeface="字魂创中黑" panose="00000500000000000000" charset="-122"/>
              <a:ea typeface="字魂创中黑" panose="000005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30325" y="1666240"/>
            <a:ext cx="46691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由于社会公众对健康信息关注度的提高，在面对健康风险时，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我们往往</a:t>
            </a:r>
            <a:r>
              <a:rPr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会及时浏览和搜寻健康相关问题，关注健康信息。</a:t>
            </a:r>
            <a:endParaRPr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endParaRPr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但是，</a:t>
            </a:r>
            <a:r>
              <a:rPr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社交媒体语境下，人人都是麦克风</a:t>
            </a:r>
            <a:r>
              <a:rPr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，以往充当“把关人”角色的审核机制和专业人员作用被不断弱化消减，乃至缺位</a:t>
            </a:r>
            <a:r>
              <a:rPr 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sz="12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 descr="10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345" y="126365"/>
            <a:ext cx="600984" cy="612000"/>
          </a:xfrm>
          <a:prstGeom prst="rect">
            <a:avLst/>
          </a:prstGeom>
          <a:effectLst/>
        </p:spPr>
      </p:pic>
      <p:pic>
        <p:nvPicPr>
          <p:cNvPr id="5" name="图片 4" descr="20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12395"/>
            <a:ext cx="655320" cy="6515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5" y="1843405"/>
            <a:ext cx="2541270" cy="2385060"/>
          </a:xfrm>
          <a:prstGeom prst="rect">
            <a:avLst/>
          </a:prstGeom>
          <a:ln w="9525" cmpd="sng">
            <a:solidFill>
              <a:schemeClr val="tx1"/>
            </a:solidFill>
            <a:prstDash val="solid"/>
          </a:ln>
          <a:effectLst>
            <a:outerShdw blurRad="50800" dist="762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57625" y="490855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effectLst/>
                <a:latin typeface="黑体" panose="02010609060101010101" charset="-122"/>
                <a:ea typeface="黑体" panose="02010609060101010101" charset="-122"/>
              </a:rPr>
              <a:t>1.</a:t>
            </a:r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研究背景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403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88645" y="1128395"/>
            <a:ext cx="74168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1.1</a:t>
            </a:r>
            <a:endParaRPr lang="en-US" altLang="zh-CN" sz="24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987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22070" y="1173480"/>
            <a:ext cx="61023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1400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项目出发点</a:t>
            </a:r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 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1427061" y="1572260"/>
            <a:ext cx="1286811" cy="3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i="1">
              <a:solidFill>
                <a:srgbClr val="497C7D"/>
              </a:solidFill>
              <a:effectLst/>
              <a:latin typeface="字魂创中黑" panose="00000500000000000000" charset="-122"/>
              <a:ea typeface="字魂创中黑" panose="000005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30325" y="1666240"/>
            <a:ext cx="46691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由于社会公众对健康信息关注度的提高，在面对健康风险时，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我们往往</a:t>
            </a:r>
            <a:r>
              <a:rPr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会及时浏览和搜寻健康相关问题，关注健康信息。</a:t>
            </a:r>
            <a:endParaRPr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endParaRPr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但是，</a:t>
            </a:r>
            <a:r>
              <a:rPr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社交媒体语境下，人人都是麦克风</a:t>
            </a:r>
            <a:r>
              <a:rPr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，以往充当“把关人”角色的审核机制和专业人员作用被不断弱化消减，乃至缺位</a:t>
            </a:r>
            <a:r>
              <a:rPr 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虚假健康信息泛滥，大量未加证实的、虚假错误的“伪健康”信息得到广泛传播，</a:t>
            </a:r>
            <a:r>
              <a:rPr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严重扰乱用户健康认知如何在海量</a:t>
            </a:r>
            <a:r>
              <a:rPr 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网络</a:t>
            </a:r>
            <a:r>
              <a:rPr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信息中为用户推荐高质量的健康信息</a:t>
            </a:r>
            <a:r>
              <a:rPr 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sz="12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 descr="10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345" y="126365"/>
            <a:ext cx="600984" cy="612000"/>
          </a:xfrm>
          <a:prstGeom prst="rect">
            <a:avLst/>
          </a:prstGeom>
          <a:effectLst/>
        </p:spPr>
      </p:pic>
      <p:pic>
        <p:nvPicPr>
          <p:cNvPr id="5" name="图片 4" descr="20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12395"/>
            <a:ext cx="655320" cy="6515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480" y="2079625"/>
            <a:ext cx="2614930" cy="2032635"/>
          </a:xfrm>
          <a:prstGeom prst="rect">
            <a:avLst/>
          </a:prstGeom>
          <a:ln w="9525" cmpd="sng">
            <a:solidFill>
              <a:schemeClr val="tx1"/>
            </a:solidFill>
            <a:prstDash val="solid"/>
          </a:ln>
          <a:effectLst>
            <a:outerShdw blurRad="50800" dist="762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57625" y="490855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effectLst/>
                <a:latin typeface="黑体" panose="02010609060101010101" charset="-122"/>
                <a:ea typeface="黑体" panose="02010609060101010101" charset="-122"/>
              </a:rPr>
              <a:t>1.</a:t>
            </a:r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研究背景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403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88645" y="1128395"/>
            <a:ext cx="74168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1.1</a:t>
            </a:r>
            <a:endParaRPr lang="en-US" altLang="zh-CN" sz="24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987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30325" y="1128395"/>
            <a:ext cx="61023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1400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项目出发点</a:t>
            </a:r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 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1427061" y="1572260"/>
            <a:ext cx="1286811" cy="3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i="1">
              <a:solidFill>
                <a:srgbClr val="497C7D"/>
              </a:solidFill>
              <a:effectLst/>
              <a:latin typeface="字魂创中黑" panose="00000500000000000000" charset="-122"/>
              <a:ea typeface="字魂创中黑" panose="000005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30325" y="1666240"/>
            <a:ext cx="466915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由于社会公众对健康信息关注度的提高，在面对健康风险时，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我们往往</a:t>
            </a:r>
            <a:r>
              <a:rPr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会及时浏览和搜寻健康相关问题，关注健康信息。</a:t>
            </a:r>
            <a:endParaRPr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endParaRPr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但是，</a:t>
            </a:r>
            <a:r>
              <a:rPr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社交媒体语境下，人人都是麦克风</a:t>
            </a:r>
            <a:r>
              <a:rPr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，以往充当“把关人”角色的审核机制和专业人员作用被不断弱化消减，乃至缺位</a:t>
            </a:r>
            <a:r>
              <a:rPr 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虚假健康信息泛滥，大量未加证实的、虚假错误的“伪健康”信息得到广泛传播</a:t>
            </a: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严重扰乱用户健康认知如何在海量</a:t>
            </a:r>
            <a:r>
              <a:rPr 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网络</a:t>
            </a:r>
            <a:r>
              <a:rPr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信息中为用户推荐高质量的健康信息</a:t>
            </a:r>
            <a:r>
              <a:rPr 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满足用户个性化需求，提高健康信息消费和利用效率</a:t>
            </a:r>
            <a:r>
              <a:rPr 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sz="1200" u="sng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解决“信息迷航”和“伪健康”信息问题，成为当前社交媒体信息推荐和</a:t>
            </a:r>
            <a:r>
              <a:rPr lang="zh-CN" sz="1200" u="sng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网络</a:t>
            </a:r>
            <a:r>
              <a:rPr sz="1200" u="sng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健康信息传播和利用领域的研究热点。</a:t>
            </a:r>
            <a:endParaRPr sz="1200" u="sng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 descr="10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345" y="126365"/>
            <a:ext cx="600984" cy="612000"/>
          </a:xfrm>
          <a:prstGeom prst="rect">
            <a:avLst/>
          </a:prstGeom>
          <a:effectLst/>
        </p:spPr>
      </p:pic>
      <p:pic>
        <p:nvPicPr>
          <p:cNvPr id="5" name="图片 4" descr="20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12395"/>
            <a:ext cx="655320" cy="6515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480" y="2792730"/>
            <a:ext cx="2654935" cy="1313180"/>
          </a:xfrm>
          <a:prstGeom prst="rect">
            <a:avLst/>
          </a:prstGeom>
          <a:ln w="9525" cmpd="sng">
            <a:solidFill>
              <a:schemeClr val="tx1"/>
            </a:solidFill>
            <a:prstDash val="solid"/>
          </a:ln>
          <a:effectLst>
            <a:outerShdw blurRad="50800" dist="762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57625" y="490855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effectLst/>
                <a:latin typeface="黑体" panose="02010609060101010101" charset="-122"/>
                <a:ea typeface="黑体" panose="02010609060101010101" charset="-122"/>
              </a:rPr>
              <a:t>1.</a:t>
            </a:r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研究背景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403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88645" y="1128395"/>
            <a:ext cx="74168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1.2</a:t>
            </a:r>
            <a:endParaRPr lang="en-US" altLang="zh-CN" sz="24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987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30325" y="1205230"/>
            <a:ext cx="61023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1400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研究意义</a:t>
            </a:r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 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1427061" y="1572260"/>
            <a:ext cx="1286811" cy="3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i="1">
              <a:solidFill>
                <a:srgbClr val="497C7D"/>
              </a:solidFill>
              <a:effectLst/>
              <a:latin typeface="字魂创中黑" panose="00000500000000000000" charset="-122"/>
              <a:ea typeface="字魂创中黑" panose="000005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74750" y="1588770"/>
            <a:ext cx="456946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理论意义：</a:t>
            </a:r>
            <a:endParaRPr lang="zh-CN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我们有志于在荣誉课所学知识基础上，深入研究推荐算法、进行算法创新。</a:t>
            </a:r>
            <a:endParaRPr lang="zh-CN" sz="12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endParaRPr sz="12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丰富和完善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网络信息</a:t>
            </a:r>
            <a:r>
              <a:rPr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推荐的理论和方法体系。面对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网络</a:t>
            </a:r>
            <a:r>
              <a:rPr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用户数量和用户生成内容的爆炸性增长，构建基于用户行为的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网络</a:t>
            </a:r>
            <a:r>
              <a:rPr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健康信息推荐模型与方法体系，利用丰富的用户行为数据、社交内容数据、社交关系数据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解决传统推荐方法存在的推荐质量和精准性不高，数据稀疏性和冷启动等问题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推动基于用户行为的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网络</a:t>
            </a:r>
            <a:r>
              <a:rPr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推荐理论与方法的进一步发展，为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网络</a:t>
            </a:r>
            <a:r>
              <a:rPr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推荐相关领域的研究提供新的理论方法。</a:t>
            </a:r>
            <a:endParaRPr sz="1200" dirty="0">
              <a:solidFill>
                <a:schemeClr val="bg1">
                  <a:lumMod val="7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 descr="10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345" y="126365"/>
            <a:ext cx="600984" cy="612000"/>
          </a:xfrm>
          <a:prstGeom prst="rect">
            <a:avLst/>
          </a:prstGeom>
          <a:effectLst/>
        </p:spPr>
      </p:pic>
      <p:pic>
        <p:nvPicPr>
          <p:cNvPr id="5" name="图片 4" descr="20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12395"/>
            <a:ext cx="655320" cy="6515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210" y="2040255"/>
            <a:ext cx="2952750" cy="2140585"/>
          </a:xfrm>
          <a:prstGeom prst="rect">
            <a:avLst/>
          </a:prstGeom>
          <a:ln w="9525" cmpd="sng">
            <a:solidFill>
              <a:schemeClr val="tx1"/>
            </a:solidFill>
            <a:prstDash val="solid"/>
          </a:ln>
          <a:effectLst>
            <a:outerShdw blurRad="50800" dist="762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57625" y="490855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effectLst/>
                <a:latin typeface="黑体" panose="02010609060101010101" charset="-122"/>
                <a:ea typeface="黑体" panose="02010609060101010101" charset="-122"/>
              </a:rPr>
              <a:t>1.</a:t>
            </a:r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研究背景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403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88645" y="1128395"/>
            <a:ext cx="74168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1.2</a:t>
            </a:r>
            <a:endParaRPr lang="en-US" altLang="zh-CN" sz="24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98775" y="680720"/>
            <a:ext cx="360045" cy="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30325" y="1205230"/>
            <a:ext cx="61023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1400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研究意义</a:t>
            </a:r>
            <a:r>
              <a:rPr lang="zh-CN" altLang="en-US" sz="1400" dirty="0">
                <a:effectLst/>
                <a:latin typeface="黑体" panose="02010609060101010101" charset="-122"/>
                <a:ea typeface="黑体" panose="02010609060101010101" charset="-122"/>
              </a:rPr>
              <a:t> </a:t>
            </a:r>
            <a:endParaRPr lang="zh-CN" altLang="en-US" sz="1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1427061" y="1572260"/>
            <a:ext cx="1286811" cy="3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i="1">
              <a:solidFill>
                <a:srgbClr val="497C7D"/>
              </a:solidFill>
              <a:effectLst/>
              <a:latin typeface="字魂创中黑" panose="00000500000000000000" charset="-122"/>
              <a:ea typeface="字魂创中黑" panose="000005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74750" y="1588770"/>
            <a:ext cx="456946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理论意义：</a:t>
            </a:r>
            <a:endParaRPr lang="zh-CN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我们有志于在荣誉课所学知识基础上，深入研究推荐算法、进行算法创新。</a:t>
            </a:r>
            <a:endParaRPr lang="zh-CN" sz="12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endParaRPr sz="12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丰富和完善</a:t>
            </a: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网络信息</a:t>
            </a:r>
            <a:r>
              <a:rPr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推荐的理论和方法体系。</a:t>
            </a:r>
            <a:r>
              <a:rPr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面对</a:t>
            </a:r>
            <a:r>
              <a:rPr lang="zh-CN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网络</a:t>
            </a:r>
            <a:r>
              <a:rPr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用户数量和用户生成内容的爆炸性增长，构建基于用户行为的</a:t>
            </a:r>
            <a:r>
              <a:rPr lang="zh-CN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网络</a:t>
            </a:r>
            <a:r>
              <a:rPr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健康信息推荐模型与方法体系，</a:t>
            </a:r>
            <a:r>
              <a:rPr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利用丰富的用户行为数据、社交内容数据、社交关系数据</a:t>
            </a: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解决传统推荐方法存在的推荐质量和精准性不高，数据稀疏性和冷启动等问题</a:t>
            </a:r>
            <a:r>
              <a:rPr 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推动基于用户行为的</a:t>
            </a:r>
            <a:r>
              <a:rPr lang="zh-CN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网络</a:t>
            </a:r>
            <a:r>
              <a:rPr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推荐理论与方法的进一步发展，为</a:t>
            </a:r>
            <a:r>
              <a:rPr lang="zh-CN"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网络</a:t>
            </a:r>
            <a:r>
              <a:rPr sz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推荐相关领域的研究提供新的理论方法。</a:t>
            </a:r>
            <a:endParaRPr sz="1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 descr="10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345" y="126365"/>
            <a:ext cx="600984" cy="612000"/>
          </a:xfrm>
          <a:prstGeom prst="rect">
            <a:avLst/>
          </a:prstGeom>
          <a:effectLst/>
        </p:spPr>
      </p:pic>
      <p:pic>
        <p:nvPicPr>
          <p:cNvPr id="5" name="图片 4" descr="20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12395"/>
            <a:ext cx="655320" cy="6515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210" y="2040255"/>
            <a:ext cx="2952750" cy="2140585"/>
          </a:xfrm>
          <a:prstGeom prst="rect">
            <a:avLst/>
          </a:prstGeom>
          <a:ln w="9525" cmpd="sng">
            <a:solidFill>
              <a:schemeClr val="tx1"/>
            </a:solidFill>
            <a:prstDash val="solid"/>
          </a:ln>
          <a:effectLst>
            <a:outerShdw blurRad="50800" dist="762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PA" val="v5.2.4"/>
</p:tagLst>
</file>

<file path=ppt/tags/tag10.xml><?xml version="1.0" encoding="utf-8"?>
<p:tagLst xmlns:p="http://schemas.openxmlformats.org/presentationml/2006/main">
  <p:tag name="PA" val="v5.2.4"/>
</p:tagLst>
</file>

<file path=ppt/tags/tag11.xml><?xml version="1.0" encoding="utf-8"?>
<p:tagLst xmlns:p="http://schemas.openxmlformats.org/presentationml/2006/main">
  <p:tag name="PA" val="v5.2.4"/>
</p:tagLst>
</file>

<file path=ppt/tags/tag12.xml><?xml version="1.0" encoding="utf-8"?>
<p:tagLst xmlns:p="http://schemas.openxmlformats.org/presentationml/2006/main">
  <p:tag name="PA" val="v5.2.4"/>
</p:tagLst>
</file>

<file path=ppt/tags/tag13.xml><?xml version="1.0" encoding="utf-8"?>
<p:tagLst xmlns:p="http://schemas.openxmlformats.org/presentationml/2006/main">
  <p:tag name="PA" val="v5.2.4"/>
</p:tagLst>
</file>

<file path=ppt/tags/tag14.xml><?xml version="1.0" encoding="utf-8"?>
<p:tagLst xmlns:p="http://schemas.openxmlformats.org/presentationml/2006/main">
  <p:tag name="PA" val="v5.2.4"/>
</p:tagLst>
</file>

<file path=ppt/tags/tag15.xml><?xml version="1.0" encoding="utf-8"?>
<p:tagLst xmlns:p="http://schemas.openxmlformats.org/presentationml/2006/main">
  <p:tag name="PA" val="v5.2.4"/>
</p:tagLst>
</file>

<file path=ppt/tags/tag16.xml><?xml version="1.0" encoding="utf-8"?>
<p:tagLst xmlns:p="http://schemas.openxmlformats.org/presentationml/2006/main">
  <p:tag name="PA" val="v5.2.4"/>
</p:tagLst>
</file>

<file path=ppt/tags/tag17.xml><?xml version="1.0" encoding="utf-8"?>
<p:tagLst xmlns:p="http://schemas.openxmlformats.org/presentationml/2006/main">
  <p:tag name="PA" val="v5.2.4"/>
</p:tagLst>
</file>

<file path=ppt/tags/tag18.xml><?xml version="1.0" encoding="utf-8"?>
<p:tagLst xmlns:p="http://schemas.openxmlformats.org/presentationml/2006/main">
  <p:tag name="PA" val="v5.2.4"/>
</p:tagLst>
</file>

<file path=ppt/tags/tag19.xml><?xml version="1.0" encoding="utf-8"?>
<p:tagLst xmlns:p="http://schemas.openxmlformats.org/presentationml/2006/main">
  <p:tag name="PA" val="v5.2.4"/>
</p:tagLst>
</file>

<file path=ppt/tags/tag2.xml><?xml version="1.0" encoding="utf-8"?>
<p:tagLst xmlns:p="http://schemas.openxmlformats.org/presentationml/2006/main">
  <p:tag name="PA" val="v5.2.4"/>
</p:tagLst>
</file>

<file path=ppt/tags/tag20.xml><?xml version="1.0" encoding="utf-8"?>
<p:tagLst xmlns:p="http://schemas.openxmlformats.org/presentationml/2006/main">
  <p:tag name="PA" val="v5.2.4"/>
</p:tagLst>
</file>

<file path=ppt/tags/tag21.xml><?xml version="1.0" encoding="utf-8"?>
<p:tagLst xmlns:p="http://schemas.openxmlformats.org/presentationml/2006/main">
  <p:tag name="PA" val="v5.2.4"/>
</p:tagLst>
</file>

<file path=ppt/tags/tag22.xml><?xml version="1.0" encoding="utf-8"?>
<p:tagLst xmlns:p="http://schemas.openxmlformats.org/presentationml/2006/main">
  <p:tag name="PA" val="v5.2.4"/>
</p:tagLst>
</file>

<file path=ppt/tags/tag23.xml><?xml version="1.0" encoding="utf-8"?>
<p:tagLst xmlns:p="http://schemas.openxmlformats.org/presentationml/2006/main">
  <p:tag name="PA" val="v5.2.4"/>
</p:tagLst>
</file>

<file path=ppt/tags/tag24.xml><?xml version="1.0" encoding="utf-8"?>
<p:tagLst xmlns:p="http://schemas.openxmlformats.org/presentationml/2006/main">
  <p:tag name="PA" val="v5.2.4"/>
</p:tagLst>
</file>

<file path=ppt/tags/tag25.xml><?xml version="1.0" encoding="utf-8"?>
<p:tagLst xmlns:p="http://schemas.openxmlformats.org/presentationml/2006/main">
  <p:tag name="PA" val="v5.2.4"/>
</p:tagLst>
</file>

<file path=ppt/tags/tag26.xml><?xml version="1.0" encoding="utf-8"?>
<p:tagLst xmlns:p="http://schemas.openxmlformats.org/presentationml/2006/main">
  <p:tag name="PA" val="v5.2.4"/>
</p:tagLst>
</file>

<file path=ppt/tags/tag27.xml><?xml version="1.0" encoding="utf-8"?>
<p:tagLst xmlns:p="http://schemas.openxmlformats.org/presentationml/2006/main">
  <p:tag name="PA" val="v5.2.4"/>
</p:tagLst>
</file>

<file path=ppt/tags/tag3.xml><?xml version="1.0" encoding="utf-8"?>
<p:tagLst xmlns:p="http://schemas.openxmlformats.org/presentationml/2006/main">
  <p:tag name="PA" val="v5.2.4"/>
</p:tagLst>
</file>

<file path=ppt/tags/tag4.xml><?xml version="1.0" encoding="utf-8"?>
<p:tagLst xmlns:p="http://schemas.openxmlformats.org/presentationml/2006/main">
  <p:tag name="PA" val="v5.2.4"/>
</p:tagLst>
</file>

<file path=ppt/tags/tag5.xml><?xml version="1.0" encoding="utf-8"?>
<p:tagLst xmlns:p="http://schemas.openxmlformats.org/presentationml/2006/main">
  <p:tag name="PA" val="v5.2.4"/>
</p:tagLst>
</file>

<file path=ppt/tags/tag6.xml><?xml version="1.0" encoding="utf-8"?>
<p:tagLst xmlns:p="http://schemas.openxmlformats.org/presentationml/2006/main">
  <p:tag name="PA" val="v5.2.4"/>
</p:tagLst>
</file>

<file path=ppt/tags/tag7.xml><?xml version="1.0" encoding="utf-8"?>
<p:tagLst xmlns:p="http://schemas.openxmlformats.org/presentationml/2006/main">
  <p:tag name="PA" val="v5.2.4"/>
</p:tagLst>
</file>

<file path=ppt/tags/tag8.xml><?xml version="1.0" encoding="utf-8"?>
<p:tagLst xmlns:p="http://schemas.openxmlformats.org/presentationml/2006/main">
  <p:tag name="PA" val="v5.2.4"/>
</p:tagLst>
</file>

<file path=ppt/tags/tag9.xml><?xml version="1.0" encoding="utf-8"?>
<p:tagLst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标准1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4215</Words>
  <Application>WPS 演示</Application>
  <PresentationFormat>全屏显示(16:9)</PresentationFormat>
  <Paragraphs>286</Paragraphs>
  <Slides>27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4" baseType="lpstr">
      <vt:lpstr>Arial</vt:lpstr>
      <vt:lpstr>宋体</vt:lpstr>
      <vt:lpstr>Wingdings</vt:lpstr>
      <vt:lpstr>思源黑体 CN Medium</vt:lpstr>
      <vt:lpstr>华文新魏</vt:lpstr>
      <vt:lpstr>黑体</vt:lpstr>
      <vt:lpstr>华文仿宋</vt:lpstr>
      <vt:lpstr>微软雅黑</vt:lpstr>
      <vt:lpstr>Calibri</vt:lpstr>
      <vt:lpstr>Consolas</vt:lpstr>
      <vt:lpstr>微软雅黑 Light</vt:lpstr>
      <vt:lpstr>Calibri Light</vt:lpstr>
      <vt:lpstr>方正宋刻本秀楷简体</vt:lpstr>
      <vt:lpstr>字魂创中黑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熊猫 哒哒</dc:creator>
  <cp:lastModifiedBy>Impressive.</cp:lastModifiedBy>
  <cp:revision>196</cp:revision>
  <dcterms:created xsi:type="dcterms:W3CDTF">2018-11-19T14:41:00Z</dcterms:created>
  <dcterms:modified xsi:type="dcterms:W3CDTF">2023-03-30T14:34:18Z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2052-11.1.0.9021</vt:lpwstr>
  </property>
</Properties>
</file>